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0"/>
  </p:notesMasterIdLst>
  <p:handoutMasterIdLst>
    <p:handoutMasterId r:id="rId31"/>
  </p:handoutMasterIdLst>
  <p:sldIdLst>
    <p:sldId id="256" r:id="rId3"/>
    <p:sldId id="258" r:id="rId4"/>
    <p:sldId id="259" r:id="rId5"/>
    <p:sldId id="295" r:id="rId6"/>
    <p:sldId id="261" r:id="rId7"/>
    <p:sldId id="279" r:id="rId8"/>
    <p:sldId id="308" r:id="rId9"/>
    <p:sldId id="325" r:id="rId10"/>
    <p:sldId id="335" r:id="rId11"/>
    <p:sldId id="309" r:id="rId12"/>
    <p:sldId id="337" r:id="rId13"/>
    <p:sldId id="340" r:id="rId14"/>
    <p:sldId id="339" r:id="rId15"/>
    <p:sldId id="296" r:id="rId16"/>
    <p:sldId id="310" r:id="rId17"/>
    <p:sldId id="341" r:id="rId18"/>
    <p:sldId id="342" r:id="rId19"/>
    <p:sldId id="343" r:id="rId20"/>
    <p:sldId id="344" r:id="rId21"/>
    <p:sldId id="346" r:id="rId22"/>
    <p:sldId id="353" r:id="rId23"/>
    <p:sldId id="347" r:id="rId24"/>
    <p:sldId id="348" r:id="rId25"/>
    <p:sldId id="351" r:id="rId26"/>
    <p:sldId id="349" r:id="rId27"/>
    <p:sldId id="350" r:id="rId28"/>
    <p:sldId id="352" r:id="rId29"/>
  </p:sldIdLst>
  <p:sldSz cx="12192000" cy="6858000"/>
  <p:notesSz cx="6797675" cy="9926638"/>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F00FF"/>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53" autoAdjust="0"/>
    <p:restoredTop sz="84962" autoAdjust="0"/>
  </p:normalViewPr>
  <p:slideViewPr>
    <p:cSldViewPr snapToGrid="0">
      <p:cViewPr varScale="1">
        <p:scale>
          <a:sx n="102" d="100"/>
          <a:sy n="102" d="100"/>
        </p:scale>
        <p:origin x="444" y="96"/>
      </p:cViewPr>
      <p:guideLst/>
    </p:cSldViewPr>
  </p:slideViewPr>
  <p:outlineViewPr>
    <p:cViewPr>
      <p:scale>
        <a:sx n="33" d="100"/>
        <a:sy n="33" d="100"/>
      </p:scale>
      <p:origin x="0" y="-8304"/>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73" d="100"/>
          <a:sy n="73" d="100"/>
        </p:scale>
        <p:origin x="1704"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4469816272965875E-2"/>
          <c:y val="0.20106481481481481"/>
          <c:w val="0.9155301837270341"/>
          <c:h val="0.69153579760863226"/>
        </c:manualLayout>
      </c:layout>
      <c:lineChart>
        <c:grouping val="standard"/>
        <c:varyColors val="0"/>
        <c:ser>
          <c:idx val="0"/>
          <c:order val="0"/>
          <c:tx>
            <c:strRef>
              <c:f>'[きむら　循環.xlsx]Sheet1'!$H$1</c:f>
              <c:strCache>
                <c:ptCount val="1"/>
                <c:pt idx="0">
                  <c:v>尿量</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'[きむら　循環.xlsx]Sheet1'!$H$2:$H$12</c:f>
              <c:numCache>
                <c:formatCode>General</c:formatCode>
                <c:ptCount val="11"/>
                <c:pt idx="0">
                  <c:v>0.98199999999999998</c:v>
                </c:pt>
                <c:pt idx="1">
                  <c:v>3.6840000000000002</c:v>
                </c:pt>
                <c:pt idx="2">
                  <c:v>5.5659999999999998</c:v>
                </c:pt>
                <c:pt idx="3">
                  <c:v>3.6840000000000002</c:v>
                </c:pt>
                <c:pt idx="4">
                  <c:v>2.169</c:v>
                </c:pt>
                <c:pt idx="5">
                  <c:v>3.1520000000000001</c:v>
                </c:pt>
                <c:pt idx="6">
                  <c:v>5.976</c:v>
                </c:pt>
                <c:pt idx="7">
                  <c:v>4.0110000000000001</c:v>
                </c:pt>
                <c:pt idx="8">
                  <c:v>0.57299999999999995</c:v>
                </c:pt>
                <c:pt idx="9">
                  <c:v>3.6019999999999999</c:v>
                </c:pt>
                <c:pt idx="10">
                  <c:v>3.0289999999999999</c:v>
                </c:pt>
              </c:numCache>
            </c:numRef>
          </c:val>
          <c:smooth val="0"/>
          <c:extLst>
            <c:ext xmlns:c16="http://schemas.microsoft.com/office/drawing/2014/chart" uri="{C3380CC4-5D6E-409C-BE32-E72D297353CC}">
              <c16:uniqueId val="{00000000-934A-4517-9703-22B6130F3046}"/>
            </c:ext>
          </c:extLst>
        </c:ser>
        <c:dLbls>
          <c:showLegendKey val="0"/>
          <c:showVal val="0"/>
          <c:showCatName val="0"/>
          <c:showSerName val="0"/>
          <c:showPercent val="0"/>
          <c:showBubbleSize val="0"/>
        </c:dLbls>
        <c:marker val="1"/>
        <c:smooth val="0"/>
        <c:axId val="440437768"/>
        <c:axId val="440435800"/>
      </c:lineChart>
      <c:catAx>
        <c:axId val="440437768"/>
        <c:scaling>
          <c:orientation val="minMax"/>
        </c:scaling>
        <c:delete val="1"/>
        <c:axPos val="b"/>
        <c:majorTickMark val="none"/>
        <c:minorTickMark val="none"/>
        <c:tickLblPos val="nextTo"/>
        <c:crossAx val="440435800"/>
        <c:crosses val="autoZero"/>
        <c:auto val="1"/>
        <c:lblAlgn val="ctr"/>
        <c:lblOffset val="100"/>
        <c:noMultiLvlLbl val="0"/>
      </c:catAx>
      <c:valAx>
        <c:axId val="440435800"/>
        <c:scaling>
          <c:orientation val="minMax"/>
        </c:scaling>
        <c:delete val="1"/>
        <c:axPos val="l"/>
        <c:numFmt formatCode="General" sourceLinked="1"/>
        <c:majorTickMark val="none"/>
        <c:minorTickMark val="none"/>
        <c:tickLblPos val="nextTo"/>
        <c:crossAx val="440437768"/>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025371828521432E-2"/>
          <c:y val="0.15740740740740741"/>
          <c:w val="0.86683814523184599"/>
          <c:h val="0.79224482356372117"/>
        </c:manualLayout>
      </c:layout>
      <c:lineChart>
        <c:grouping val="standard"/>
        <c:varyColors val="0"/>
        <c:ser>
          <c:idx val="0"/>
          <c:order val="0"/>
          <c:tx>
            <c:strRef>
              <c:f>'[きむら　循環.xlsx]Sheet2'!$C$1</c:f>
              <c:strCache>
                <c:ptCount val="1"/>
                <c:pt idx="0">
                  <c:v>血糖</c:v>
                </c:pt>
              </c:strCache>
            </c:strRef>
          </c:tx>
          <c:spPr>
            <a:ln w="28575" cap="rnd">
              <a:solidFill>
                <a:srgbClr val="FFC000"/>
              </a:solidFill>
              <a:round/>
            </a:ln>
            <a:effectLst/>
          </c:spPr>
          <c:marker>
            <c:symbol val="none"/>
          </c:marker>
          <c:val>
            <c:numRef>
              <c:f>'[きむら　循環.xlsx]Sheet2'!$C$2:$C$24</c:f>
              <c:numCache>
                <c:formatCode>General</c:formatCode>
                <c:ptCount val="23"/>
                <c:pt idx="0">
                  <c:v>188</c:v>
                </c:pt>
                <c:pt idx="1">
                  <c:v>384</c:v>
                </c:pt>
                <c:pt idx="2">
                  <c:v>358</c:v>
                </c:pt>
                <c:pt idx="3">
                  <c:v>184</c:v>
                </c:pt>
                <c:pt idx="4">
                  <c:v>29</c:v>
                </c:pt>
                <c:pt idx="5">
                  <c:v>198</c:v>
                </c:pt>
                <c:pt idx="6">
                  <c:v>105</c:v>
                </c:pt>
                <c:pt idx="7">
                  <c:v>295</c:v>
                </c:pt>
                <c:pt idx="8">
                  <c:v>252</c:v>
                </c:pt>
                <c:pt idx="9">
                  <c:v>179</c:v>
                </c:pt>
                <c:pt idx="10">
                  <c:v>228</c:v>
                </c:pt>
                <c:pt idx="11">
                  <c:v>181</c:v>
                </c:pt>
                <c:pt idx="12">
                  <c:v>184</c:v>
                </c:pt>
                <c:pt idx="13">
                  <c:v>173</c:v>
                </c:pt>
                <c:pt idx="14">
                  <c:v>208</c:v>
                </c:pt>
                <c:pt idx="15">
                  <c:v>221</c:v>
                </c:pt>
                <c:pt idx="16">
                  <c:v>393</c:v>
                </c:pt>
                <c:pt idx="17">
                  <c:v>326</c:v>
                </c:pt>
                <c:pt idx="18">
                  <c:v>167</c:v>
                </c:pt>
                <c:pt idx="19">
                  <c:v>294</c:v>
                </c:pt>
                <c:pt idx="20">
                  <c:v>220</c:v>
                </c:pt>
                <c:pt idx="21">
                  <c:v>169</c:v>
                </c:pt>
                <c:pt idx="22">
                  <c:v>173</c:v>
                </c:pt>
              </c:numCache>
            </c:numRef>
          </c:val>
          <c:smooth val="0"/>
          <c:extLst>
            <c:ext xmlns:c16="http://schemas.microsoft.com/office/drawing/2014/chart" uri="{C3380CC4-5D6E-409C-BE32-E72D297353CC}">
              <c16:uniqueId val="{00000000-5534-4484-A7A0-1BF36634CC16}"/>
            </c:ext>
          </c:extLst>
        </c:ser>
        <c:dLbls>
          <c:showLegendKey val="0"/>
          <c:showVal val="0"/>
          <c:showCatName val="0"/>
          <c:showSerName val="0"/>
          <c:showPercent val="0"/>
          <c:showBubbleSize val="0"/>
        </c:dLbls>
        <c:marker val="1"/>
        <c:smooth val="0"/>
        <c:axId val="426511168"/>
        <c:axId val="426506248"/>
      </c:lineChart>
      <c:lineChart>
        <c:grouping val="standard"/>
        <c:varyColors val="0"/>
        <c:ser>
          <c:idx val="1"/>
          <c:order val="1"/>
          <c:tx>
            <c:strRef>
              <c:f>'[きむら　循環.xlsx]Sheet2'!$D$1</c:f>
              <c:strCache>
                <c:ptCount val="1"/>
                <c:pt idx="0">
                  <c:v>K</c:v>
                </c:pt>
              </c:strCache>
            </c:strRef>
          </c:tx>
          <c:spPr>
            <a:ln w="28575" cap="rnd">
              <a:solidFill>
                <a:srgbClr val="00B050"/>
              </a:solidFill>
              <a:round/>
            </a:ln>
            <a:effectLst/>
          </c:spPr>
          <c:marker>
            <c:symbol val="none"/>
          </c:marker>
          <c:val>
            <c:numRef>
              <c:f>'[きむら　循環.xlsx]Sheet2'!$D$2:$D$24</c:f>
              <c:numCache>
                <c:formatCode>General</c:formatCode>
                <c:ptCount val="23"/>
                <c:pt idx="0">
                  <c:v>3.4</c:v>
                </c:pt>
                <c:pt idx="1">
                  <c:v>5.0999999999999996</c:v>
                </c:pt>
                <c:pt idx="2">
                  <c:v>6.1</c:v>
                </c:pt>
                <c:pt idx="3">
                  <c:v>6.6</c:v>
                </c:pt>
                <c:pt idx="4">
                  <c:v>6</c:v>
                </c:pt>
                <c:pt idx="5">
                  <c:v>5.3</c:v>
                </c:pt>
                <c:pt idx="6">
                  <c:v>5.7</c:v>
                </c:pt>
                <c:pt idx="7">
                  <c:v>5.0999999999999996</c:v>
                </c:pt>
                <c:pt idx="8">
                  <c:v>5.3</c:v>
                </c:pt>
                <c:pt idx="9">
                  <c:v>4.9000000000000004</c:v>
                </c:pt>
                <c:pt idx="10">
                  <c:v>4.9000000000000004</c:v>
                </c:pt>
                <c:pt idx="11">
                  <c:v>4.9000000000000004</c:v>
                </c:pt>
                <c:pt idx="12">
                  <c:v>4.5</c:v>
                </c:pt>
                <c:pt idx="13">
                  <c:v>4.0999999999999996</c:v>
                </c:pt>
                <c:pt idx="14">
                  <c:v>3.3</c:v>
                </c:pt>
                <c:pt idx="15">
                  <c:v>3.7</c:v>
                </c:pt>
                <c:pt idx="16">
                  <c:v>3</c:v>
                </c:pt>
                <c:pt idx="17">
                  <c:v>3.2</c:v>
                </c:pt>
                <c:pt idx="18">
                  <c:v>3.8</c:v>
                </c:pt>
                <c:pt idx="19">
                  <c:v>4</c:v>
                </c:pt>
                <c:pt idx="20">
                  <c:v>4.0999999999999996</c:v>
                </c:pt>
                <c:pt idx="21">
                  <c:v>4.2</c:v>
                </c:pt>
                <c:pt idx="22">
                  <c:v>4.3</c:v>
                </c:pt>
              </c:numCache>
            </c:numRef>
          </c:val>
          <c:smooth val="0"/>
          <c:extLst>
            <c:ext xmlns:c16="http://schemas.microsoft.com/office/drawing/2014/chart" uri="{C3380CC4-5D6E-409C-BE32-E72D297353CC}">
              <c16:uniqueId val="{00000001-5534-4484-A7A0-1BF36634CC16}"/>
            </c:ext>
          </c:extLst>
        </c:ser>
        <c:dLbls>
          <c:showLegendKey val="0"/>
          <c:showVal val="0"/>
          <c:showCatName val="0"/>
          <c:showSerName val="0"/>
          <c:showPercent val="0"/>
          <c:showBubbleSize val="0"/>
        </c:dLbls>
        <c:marker val="1"/>
        <c:smooth val="0"/>
        <c:axId val="614668280"/>
        <c:axId val="614665984"/>
      </c:lineChart>
      <c:catAx>
        <c:axId val="426511168"/>
        <c:scaling>
          <c:orientation val="minMax"/>
        </c:scaling>
        <c:delete val="1"/>
        <c:axPos val="b"/>
        <c:majorTickMark val="none"/>
        <c:minorTickMark val="none"/>
        <c:tickLblPos val="nextTo"/>
        <c:crossAx val="426506248"/>
        <c:crosses val="autoZero"/>
        <c:auto val="1"/>
        <c:lblAlgn val="ctr"/>
        <c:lblOffset val="100"/>
        <c:noMultiLvlLbl val="0"/>
      </c:catAx>
      <c:valAx>
        <c:axId val="42650624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426511168"/>
        <c:crosses val="autoZero"/>
        <c:crossBetween val="between"/>
      </c:valAx>
      <c:valAx>
        <c:axId val="614665984"/>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ja-JP"/>
          </a:p>
        </c:txPr>
        <c:crossAx val="614668280"/>
        <c:crosses val="max"/>
        <c:crossBetween val="between"/>
      </c:valAx>
      <c:catAx>
        <c:axId val="614668280"/>
        <c:scaling>
          <c:orientation val="minMax"/>
        </c:scaling>
        <c:delete val="1"/>
        <c:axPos val="b"/>
        <c:majorTickMark val="out"/>
        <c:minorTickMark val="none"/>
        <c:tickLblPos val="nextTo"/>
        <c:crossAx val="614665984"/>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ja-JP"/>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0.27475</cdr:x>
      <cdr:y>0.60934</cdr:y>
    </cdr:from>
    <cdr:to>
      <cdr:x>0.31745</cdr:x>
      <cdr:y>0.85728</cdr:y>
    </cdr:to>
    <cdr:sp macro="" textlink="">
      <cdr:nvSpPr>
        <cdr:cNvPr id="2" name="テキスト ボックス 83"/>
        <cdr:cNvSpPr txBox="1"/>
      </cdr:nvSpPr>
      <cdr:spPr>
        <a:xfrm xmlns:a="http://schemas.openxmlformats.org/drawingml/2006/main">
          <a:off x="2867188" y="680758"/>
          <a:ext cx="445658" cy="276999"/>
        </a:xfrm>
        <a:prstGeom xmlns:a="http://schemas.openxmlformats.org/drawingml/2006/main" prst="rect">
          <a:avLst/>
        </a:prstGeom>
        <a:solidFill xmlns:a="http://schemas.openxmlformats.org/drawingml/2006/main">
          <a:schemeClr val="bg1"/>
        </a:solidFill>
        <a:ln xmlns:a="http://schemas.openxmlformats.org/drawingml/2006/main">
          <a:solidFill>
            <a:srgbClr val="0070C0"/>
          </a:solidFill>
        </a:ln>
      </cdr:spPr>
      <cdr:txBody>
        <a:bodyPr xmlns:a="http://schemas.openxmlformats.org/drawingml/2006/main" wrap="square" rtlCol="0">
          <a:spAutoFit/>
        </a:bodyPr>
        <a:lstStyle xmlns:a="http://schemas.openxmlformats.org/drawingml/2006/main">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xmlns:a="http://schemas.openxmlformats.org/drawingml/2006/main">
          <a:r>
            <a:rPr lang="en-US" altLang="ja-JP" sz="1200" dirty="0">
              <a:latin typeface="メイリオ" panose="020B0604030504040204" pitchFamily="50" charset="-128"/>
              <a:ea typeface="メイリオ" panose="020B0604030504040204" pitchFamily="50" charset="-128"/>
            </a:rPr>
            <a:t>5.5</a:t>
          </a:r>
          <a:endParaRPr kumimoji="1" lang="ja-JP" altLang="en-US" sz="1200" dirty="0">
            <a:latin typeface="メイリオ" panose="020B0604030504040204" pitchFamily="50" charset="-128"/>
            <a:ea typeface="メイリオ" panose="020B0604030504040204" pitchFamily="50" charset="-128"/>
          </a:endParaRP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117DCE2C-F062-4D26-BE01-6020C5CECEAF}" type="datetimeFigureOut">
              <a:rPr kumimoji="1" lang="ja-JP" altLang="en-US" smtClean="0"/>
              <a:t>2024/10/8</a:t>
            </a:fld>
            <a:endParaRPr kumimoji="1" lang="ja-JP" altLang="en-US"/>
          </a:p>
        </p:txBody>
      </p:sp>
      <p:sp>
        <p:nvSpPr>
          <p:cNvPr id="4" name="フッター プレースホルダー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kumimoji="1" lang="ja-JP" altLang="en-US"/>
          </a:p>
        </p:txBody>
      </p:sp>
      <p:sp>
        <p:nvSpPr>
          <p:cNvPr id="5" name="スライド番号プレースホルダー 4"/>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2ABC8ECD-CA04-4109-9788-34A05B29695A}" type="slidenum">
              <a:rPr kumimoji="1" lang="ja-JP" altLang="en-US" smtClean="0"/>
              <a:t>‹#›</a:t>
            </a:fld>
            <a:endParaRPr kumimoji="1" lang="ja-JP" altLang="en-US"/>
          </a:p>
        </p:txBody>
      </p:sp>
    </p:spTree>
    <p:extLst>
      <p:ext uri="{BB962C8B-B14F-4D97-AF65-F5344CB8AC3E}">
        <p14:creationId xmlns:p14="http://schemas.microsoft.com/office/powerpoint/2010/main" val="1086278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45659" cy="498056"/>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50443" y="0"/>
            <a:ext cx="2945659" cy="498056"/>
          </a:xfrm>
          <a:prstGeom prst="rect">
            <a:avLst/>
          </a:prstGeom>
        </p:spPr>
        <p:txBody>
          <a:bodyPr vert="horz" lIns="91440" tIns="45720" rIns="91440" bIns="45720" rtlCol="0"/>
          <a:lstStyle>
            <a:lvl1pPr algn="r">
              <a:defRPr sz="1200"/>
            </a:lvl1pPr>
          </a:lstStyle>
          <a:p>
            <a:fld id="{14D816CC-B281-4925-92B5-686B43E8A301}" type="datetimeFigureOut">
              <a:rPr kumimoji="1" lang="ja-JP" altLang="en-US" smtClean="0"/>
              <a:t>2024/10/8</a:t>
            </a:fld>
            <a:endParaRPr kumimoji="1" lang="ja-JP" altLang="en-US"/>
          </a:p>
        </p:txBody>
      </p:sp>
      <p:sp>
        <p:nvSpPr>
          <p:cNvPr id="4" name="スライド イメージ プレースホルダー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9768" y="4777194"/>
            <a:ext cx="5438140" cy="3908614"/>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F5F0599D-F77C-41E3-A934-8603C99FCC51}" type="slidenum">
              <a:rPr kumimoji="1" lang="ja-JP" altLang="en-US" smtClean="0"/>
              <a:t>‹#›</a:t>
            </a:fld>
            <a:endParaRPr kumimoji="1" lang="ja-JP" altLang="en-US"/>
          </a:p>
        </p:txBody>
      </p:sp>
    </p:spTree>
    <p:extLst>
      <p:ext uri="{BB962C8B-B14F-4D97-AF65-F5344CB8AC3E}">
        <p14:creationId xmlns:p14="http://schemas.microsoft.com/office/powerpoint/2010/main" val="227184172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F5F0599D-F77C-41E3-A934-8603C99FCC51}" type="slidenum">
              <a:rPr kumimoji="1" lang="ja-JP" altLang="en-US" smtClean="0"/>
              <a:t>1</a:t>
            </a:fld>
            <a:endParaRPr kumimoji="1" lang="ja-JP" altLang="en-US"/>
          </a:p>
        </p:txBody>
      </p:sp>
    </p:spTree>
    <p:extLst>
      <p:ext uri="{BB962C8B-B14F-4D97-AF65-F5344CB8AC3E}">
        <p14:creationId xmlns:p14="http://schemas.microsoft.com/office/powerpoint/2010/main" val="3635402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D3856F-1D68-424E-9C93-7196DE987842}"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319531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D3856F-1D68-424E-9C93-7196DE987842}"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097886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0599D-F77C-41E3-A934-8603C99FCC51}"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105215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D3856F-1D68-424E-9C93-7196DE987842}"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150607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5F0599D-F77C-41E3-A934-8603C99FCC51}"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797914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41E2A-8E64-4DB1-BA5C-8DFDE4276EC0}"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4156796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41E2A-8E64-4DB1-BA5C-8DFDE4276EC0}"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215492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41E2A-8E64-4DB1-BA5C-8DFDE4276EC0}"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38196272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脳室上衣下層は、在胎</a:t>
            </a:r>
            <a:r>
              <a:rPr kumimoji="1" lang="en-US" altLang="ja-JP" dirty="0"/>
              <a:t>24</a:t>
            </a:r>
            <a:r>
              <a:rPr kumimoji="1" lang="ja-JP" altLang="en-US" dirty="0"/>
              <a:t>週から</a:t>
            </a:r>
            <a:r>
              <a:rPr kumimoji="1" lang="en-US" altLang="ja-JP" dirty="0"/>
              <a:t>26</a:t>
            </a:r>
            <a:r>
              <a:rPr kumimoji="1" lang="ja-JP" altLang="en-US" dirty="0"/>
              <a:t>週にかけて増大し、その後次第に縮小する。胎児脳に特異的な未熟な細胞成分が豊富で、神経細胞やグリア細胞が生成される重要な組織である</a:t>
            </a:r>
            <a:endParaRPr kumimoji="1" lang="en-US" altLang="ja-JP" dirty="0"/>
          </a:p>
          <a:p>
            <a:r>
              <a:rPr lang="ja-JP" altLang="en-US" dirty="0"/>
              <a:t>・この部分の血管は、壁が薄く、とても脆弱で破綻しやすい</a:t>
            </a:r>
            <a:endParaRPr lang="en-US" altLang="ja-JP" dirty="0"/>
          </a:p>
          <a:p>
            <a:r>
              <a:rPr kumimoji="1" lang="ja-JP" altLang="en-US" dirty="0"/>
              <a:t>・また。この領域への血管分布は、内側線状体動脈や外側線条体動脈の末梢枝であり、動脈境界領域のため低酸素性の組織障害を受けやすい</a:t>
            </a:r>
            <a:endParaRPr kumimoji="1" lang="en-US" altLang="ja-JP" dirty="0"/>
          </a:p>
          <a:p>
            <a:r>
              <a:rPr lang="ja-JP" altLang="en-US" dirty="0"/>
              <a:t>・脳実質の静脈血流は、大脳髄質静脈から脳室上衣下層部を経て、終末静脈から内大脳静脈へと還流するため、脳血流増加により脳室上衣下層部で</a:t>
            </a:r>
            <a:r>
              <a:rPr lang="ja-JP" altLang="en-US" dirty="0" err="1"/>
              <a:t>うっ滞が</a:t>
            </a:r>
            <a:r>
              <a:rPr lang="ja-JP" altLang="en-US" dirty="0"/>
              <a:t>起こりやすい</a:t>
            </a:r>
            <a:endParaRPr lang="en-US" altLang="ja-JP" dirty="0"/>
          </a:p>
          <a:p>
            <a:r>
              <a:rPr kumimoji="1" lang="ja-JP" altLang="en-US" dirty="0"/>
              <a:t>・そして上大静脈と主要な脳静脈間には弁がないため、右房圧が直接脳静脈へと反映され、心機能低下や、肺高血圧、胸腔内圧上昇などにより脳還流静脈圧が上昇してしまう。</a:t>
            </a:r>
            <a:endParaRPr kumimoji="1" lang="en-US" altLang="ja-JP" dirty="0"/>
          </a:p>
          <a:p>
            <a:r>
              <a:rPr lang="ja-JP" altLang="en-US" dirty="0"/>
              <a:t>・脳血流の自動調節能も未熟であり、血圧変動により脳血流が変動しやすい</a:t>
            </a:r>
            <a:endParaRPr lang="en-US" altLang="ja-JP" dirty="0"/>
          </a:p>
          <a:p>
            <a:r>
              <a:rPr lang="ja-JP" altLang="en-US" dirty="0"/>
              <a:t>・特に敗血症やアシドーシス、低血圧では、自動調節能が傷害される。</a:t>
            </a:r>
            <a:endParaRPr lang="en-US" altLang="ja-JP" dirty="0"/>
          </a:p>
          <a:p>
            <a:r>
              <a:rPr kumimoji="1" lang="ja-JP" altLang="en-US" dirty="0"/>
              <a:t>・高</a:t>
            </a:r>
            <a:r>
              <a:rPr kumimoji="1" lang="en-US" altLang="ja-JP" dirty="0"/>
              <a:t>CO2</a:t>
            </a:r>
            <a:r>
              <a:rPr kumimoji="1" lang="ja-JP" altLang="en-US" dirty="0"/>
              <a:t>血症や新生児発作、啼泣、気管内吸引、昇圧剤投与、高張液の急速投与などは体血圧を上昇させるため</a:t>
            </a:r>
            <a:r>
              <a:rPr kumimoji="1" lang="en-US" altLang="ja-JP" dirty="0"/>
              <a:t>IVH</a:t>
            </a:r>
            <a:r>
              <a:rPr kumimoji="1" lang="ja-JP" altLang="en-US" dirty="0"/>
              <a:t>の誘因になる</a:t>
            </a:r>
          </a:p>
          <a:p>
            <a:endParaRPr kumimoji="1" lang="ja-JP" altLang="en-US" dirty="0"/>
          </a:p>
        </p:txBody>
      </p:sp>
      <p:sp>
        <p:nvSpPr>
          <p:cNvPr id="4" name="スライド番号プレースホルダー 3"/>
          <p:cNvSpPr>
            <a:spLocks noGrp="1"/>
          </p:cNvSpPr>
          <p:nvPr>
            <p:ph type="sldNum" sz="quarter" idx="10"/>
          </p:nvPr>
        </p:nvSpPr>
        <p:spPr/>
        <p:txBody>
          <a:bodyPr/>
          <a:lstStyle/>
          <a:p>
            <a:fld id="{F5F0599D-F77C-41E3-A934-8603C99FCC51}" type="slidenum">
              <a:rPr kumimoji="1" lang="ja-JP" altLang="en-US" smtClean="0"/>
              <a:t>18</a:t>
            </a:fld>
            <a:endParaRPr kumimoji="1" lang="ja-JP" altLang="en-US"/>
          </a:p>
        </p:txBody>
      </p:sp>
    </p:spTree>
    <p:extLst>
      <p:ext uri="{BB962C8B-B14F-4D97-AF65-F5344CB8AC3E}">
        <p14:creationId xmlns:p14="http://schemas.microsoft.com/office/powerpoint/2010/main" val="1667458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Volpe</a:t>
            </a:r>
            <a:r>
              <a:rPr kumimoji="1" lang="ja-JP" altLang="en-US"/>
              <a:t>の分類</a:t>
            </a:r>
            <a:endParaRPr kumimoji="1" lang="en-US" altLang="ja-JP" dirty="0"/>
          </a:p>
          <a:p>
            <a:r>
              <a:rPr kumimoji="1" lang="en-US" altLang="ja-JP" dirty="0"/>
              <a:t>Grade1</a:t>
            </a:r>
            <a:r>
              <a:rPr kumimoji="1" lang="ja-JP" altLang="en-US"/>
              <a:t>・・・脳室上衣下出血</a:t>
            </a:r>
            <a:r>
              <a:rPr kumimoji="1" lang="en-US" altLang="ja-JP" dirty="0"/>
              <a:t>±</a:t>
            </a:r>
            <a:r>
              <a:rPr kumimoji="1" lang="ja-JP" altLang="en-US"/>
              <a:t>わずかな脳室内出血（傍矢状断で出血が脳室面積の</a:t>
            </a:r>
            <a:r>
              <a:rPr kumimoji="1" lang="en-US" altLang="ja-JP" dirty="0"/>
              <a:t>10%</a:t>
            </a:r>
            <a:r>
              <a:rPr kumimoji="1" lang="ja-JP" altLang="en-US"/>
              <a:t>未満）</a:t>
            </a:r>
            <a:endParaRPr kumimoji="1" lang="en-US" altLang="ja-JP" dirty="0"/>
          </a:p>
          <a:p>
            <a:r>
              <a:rPr kumimoji="1" lang="en-US" altLang="ja-JP" dirty="0"/>
              <a:t>Grade2</a:t>
            </a:r>
            <a:r>
              <a:rPr kumimoji="1" lang="ja-JP" altLang="en-US"/>
              <a:t>・・・脳室拡大のない脳室内出血（傍矢状断で出血が脳室面積の</a:t>
            </a:r>
            <a:r>
              <a:rPr kumimoji="1" lang="en-US" altLang="ja-JP" dirty="0"/>
              <a:t>10</a:t>
            </a:r>
            <a:r>
              <a:rPr kumimoji="1" lang="ja-JP" altLang="en-US"/>
              <a:t>−</a:t>
            </a:r>
            <a:r>
              <a:rPr kumimoji="1" lang="en-US" altLang="ja-JP" dirty="0"/>
              <a:t>50%</a:t>
            </a:r>
            <a:r>
              <a:rPr kumimoji="1" lang="ja-JP" altLang="en-US"/>
              <a:t>）</a:t>
            </a:r>
            <a:endParaRPr kumimoji="1" lang="en-US" altLang="ja-JP" dirty="0"/>
          </a:p>
          <a:p>
            <a:r>
              <a:rPr kumimoji="1" lang="en-US" altLang="ja-JP" dirty="0"/>
              <a:t>Grade</a:t>
            </a:r>
            <a:r>
              <a:rPr kumimoji="1" lang="ja-JP" altLang="en-US"/>
              <a:t>３・・・脳室拡大を伴う脳室内出血（傍矢状断で出血が脳室面積の</a:t>
            </a:r>
            <a:r>
              <a:rPr kumimoji="1" lang="en-US" altLang="ja-JP" dirty="0"/>
              <a:t>50%</a:t>
            </a:r>
            <a:r>
              <a:rPr kumimoji="1" lang="ja-JP" altLang="en-US"/>
              <a:t>より大きい）</a:t>
            </a:r>
          </a:p>
        </p:txBody>
      </p:sp>
      <p:sp>
        <p:nvSpPr>
          <p:cNvPr id="4" name="スライド番号プレースホルダー 3"/>
          <p:cNvSpPr>
            <a:spLocks noGrp="1"/>
          </p:cNvSpPr>
          <p:nvPr>
            <p:ph type="sldNum" sz="quarter" idx="5"/>
          </p:nvPr>
        </p:nvSpPr>
        <p:spPr/>
        <p:txBody>
          <a:bodyPr/>
          <a:lstStyle/>
          <a:p>
            <a:fld id="{877678D0-23BA-1945-BEDA-1FB3E9C5AD89}" type="slidenum">
              <a:rPr kumimoji="1" lang="ja-JP" altLang="en-US" smtClean="0"/>
              <a:t>19</a:t>
            </a:fld>
            <a:endParaRPr kumimoji="1" lang="ja-JP" altLang="en-US"/>
          </a:p>
        </p:txBody>
      </p:sp>
    </p:spTree>
    <p:extLst>
      <p:ext uri="{BB962C8B-B14F-4D97-AF65-F5344CB8AC3E}">
        <p14:creationId xmlns:p14="http://schemas.microsoft.com/office/powerpoint/2010/main" val="1887312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sz="1200" dirty="0">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0"/>
          </p:nvPr>
        </p:nvSpPr>
        <p:spPr/>
        <p:txBody>
          <a:bodyPr/>
          <a:lstStyle/>
          <a:p>
            <a:fld id="{F5F0599D-F77C-41E3-A934-8603C99FCC51}" type="slidenum">
              <a:rPr kumimoji="1" lang="ja-JP" altLang="en-US" smtClean="0"/>
              <a:t>2</a:t>
            </a:fld>
            <a:endParaRPr kumimoji="1" lang="ja-JP" altLang="en-US"/>
          </a:p>
        </p:txBody>
      </p:sp>
    </p:spTree>
    <p:extLst>
      <p:ext uri="{BB962C8B-B14F-4D97-AF65-F5344CB8AC3E}">
        <p14:creationId xmlns:p14="http://schemas.microsoft.com/office/powerpoint/2010/main" val="41364850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buNone/>
            </a:pPr>
            <a:endParaRPr kumimoji="1" lang="en-US" altLang="ja-JP" sz="1200" dirty="0">
              <a:latin typeface="+mn-ea"/>
            </a:endParaRPr>
          </a:p>
          <a:p>
            <a:r>
              <a:rPr lang="ja-JP" altLang="en-US" sz="1200" dirty="0">
                <a:latin typeface="+mn-ea"/>
              </a:rPr>
              <a:t>最も有効なのは出生前のステロイド投与（</a:t>
            </a:r>
            <a:r>
              <a:rPr lang="en-US" altLang="ja-JP" sz="1200" dirty="0">
                <a:latin typeface="+mn-ea"/>
              </a:rPr>
              <a:t>RDS</a:t>
            </a:r>
            <a:r>
              <a:rPr lang="ja-JP" altLang="en-US" sz="1200" dirty="0">
                <a:latin typeface="+mn-ea"/>
              </a:rPr>
              <a:t>を減らすだけでなく、胚芽層の微小循環の安定化作用による）</a:t>
            </a:r>
            <a:endParaRPr kumimoji="1" lang="ja-JP" altLang="en-US" dirty="0"/>
          </a:p>
        </p:txBody>
      </p:sp>
      <p:sp>
        <p:nvSpPr>
          <p:cNvPr id="4" name="スライド番号プレースホルダー 3"/>
          <p:cNvSpPr>
            <a:spLocks noGrp="1"/>
          </p:cNvSpPr>
          <p:nvPr>
            <p:ph type="sldNum" sz="quarter" idx="5"/>
          </p:nvPr>
        </p:nvSpPr>
        <p:spPr/>
        <p:txBody>
          <a:bodyPr/>
          <a:lstStyle/>
          <a:p>
            <a:fld id="{877678D0-23BA-1945-BEDA-1FB3E9C5AD89}" type="slidenum">
              <a:rPr kumimoji="1" lang="ja-JP" altLang="en-US" smtClean="0"/>
              <a:t>20</a:t>
            </a:fld>
            <a:endParaRPr kumimoji="1" lang="ja-JP" altLang="en-US"/>
          </a:p>
        </p:txBody>
      </p:sp>
    </p:spTree>
    <p:extLst>
      <p:ext uri="{BB962C8B-B14F-4D97-AF65-F5344CB8AC3E}">
        <p14:creationId xmlns:p14="http://schemas.microsoft.com/office/powerpoint/2010/main" val="16726855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ja-JP" sz="1800" dirty="0">
                <a:effectLst/>
                <a:latin typeface="RyuminPr5"/>
              </a:rPr>
              <a:t>IVH </a:t>
            </a:r>
            <a:r>
              <a:rPr lang="ja-JP" altLang="en-US" sz="1800" dirty="0">
                <a:effectLst/>
                <a:latin typeface="RyuminPr5"/>
              </a:rPr>
              <a:t>の好発部位</a:t>
            </a:r>
            <a:r>
              <a:rPr lang="ja-JP" altLang="en-US" sz="1800" dirty="0" err="1">
                <a:effectLst/>
                <a:latin typeface="RyuminPr5"/>
              </a:rPr>
              <a:t>で</a:t>
            </a:r>
            <a:r>
              <a:rPr lang="ja-JP" altLang="en-US" sz="1800" dirty="0">
                <a:effectLst/>
                <a:latin typeface="RyuminPr5"/>
              </a:rPr>
              <a:t>ある左右の上衣下静脈や脈絡叢静 脈の血流は左右の </a:t>
            </a:r>
            <a:r>
              <a:rPr lang="en" altLang="ja-JP" sz="1800" dirty="0">
                <a:effectLst/>
                <a:latin typeface="RyuminPr5"/>
              </a:rPr>
              <a:t>ICV </a:t>
            </a:r>
            <a:r>
              <a:rPr lang="ja-JP" altLang="en-US" sz="1800" dirty="0">
                <a:effectLst/>
                <a:latin typeface="RyuminPr5"/>
              </a:rPr>
              <a:t>に流れ込む。</a:t>
            </a:r>
            <a:r>
              <a:rPr lang="en" altLang="ja-JP" sz="1800" dirty="0">
                <a:effectLst/>
                <a:latin typeface="RyuminPr5"/>
              </a:rPr>
              <a:t>ICV </a:t>
            </a:r>
            <a:r>
              <a:rPr lang="ja-JP" altLang="en-US" sz="1800" dirty="0">
                <a:effectLst/>
                <a:latin typeface="RyuminPr5"/>
              </a:rPr>
              <a:t>はその後，大 大脳静脈に流れ込み，さらに直静脈洞に流れ，血流が 心臓へと向かっていく</a:t>
            </a:r>
            <a:endParaRPr lang="en-US" altLang="ja-JP" sz="1800" dirty="0">
              <a:effectLst/>
              <a:latin typeface="RyuminPr5"/>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800" dirty="0">
                <a:effectLst/>
                <a:latin typeface="RyuminPr5"/>
              </a:rPr>
              <a:t>この</a:t>
            </a:r>
            <a:r>
              <a:rPr kumimoji="1" lang="en-US" altLang="ja-JP" sz="1800" dirty="0">
                <a:effectLst/>
                <a:latin typeface="RyuminPr5"/>
              </a:rPr>
              <a:t>Grade</a:t>
            </a:r>
            <a:r>
              <a:rPr kumimoji="1" lang="ja-JP" altLang="en-US" sz="1800" dirty="0">
                <a:effectLst/>
                <a:latin typeface="RyuminPr5"/>
              </a:rPr>
              <a:t>を報告している青森県立中央病院のデータでは、</a:t>
            </a:r>
            <a:r>
              <a:rPr kumimoji="1" lang="en-US" altLang="ja-JP" sz="1800" dirty="0">
                <a:effectLst/>
                <a:latin typeface="RyuminPr5"/>
              </a:rPr>
              <a:t>Grade 0,1</a:t>
            </a:r>
            <a:r>
              <a:rPr kumimoji="1" lang="ja-JP" altLang="en-US" sz="1800" dirty="0">
                <a:effectLst/>
                <a:latin typeface="RyuminPr5"/>
              </a:rPr>
              <a:t>のなかで重症</a:t>
            </a:r>
            <a:r>
              <a:rPr kumimoji="1" lang="en-US" altLang="ja-JP" sz="1800" dirty="0">
                <a:effectLst/>
                <a:latin typeface="RyuminPr5"/>
              </a:rPr>
              <a:t>IVH</a:t>
            </a:r>
            <a:r>
              <a:rPr kumimoji="1" lang="ja-JP" altLang="en-US" sz="1800" dirty="0" err="1">
                <a:effectLst/>
                <a:latin typeface="RyuminPr5"/>
              </a:rPr>
              <a:t>だったのは</a:t>
            </a:r>
            <a:r>
              <a:rPr kumimoji="1" lang="en-US" altLang="ja-JP" sz="1800" dirty="0">
                <a:effectLst/>
                <a:latin typeface="RyuminPr5"/>
              </a:rPr>
              <a:t>0</a:t>
            </a:r>
            <a:r>
              <a:rPr kumimoji="1" lang="ja-JP" altLang="en-US" sz="1200" dirty="0">
                <a:effectLst/>
                <a:latin typeface="+mn-lt"/>
              </a:rPr>
              <a:t>％で、</a:t>
            </a:r>
            <a:r>
              <a:rPr kumimoji="1" lang="en-US" altLang="ja-JP" sz="1200" dirty="0">
                <a:effectLst/>
                <a:latin typeface="+mn-lt"/>
              </a:rPr>
              <a:t>Grade2</a:t>
            </a:r>
            <a:r>
              <a:rPr kumimoji="1" lang="ja-JP" altLang="en-US" sz="1200" dirty="0" err="1">
                <a:effectLst/>
                <a:latin typeface="+mn-lt"/>
              </a:rPr>
              <a:t>、</a:t>
            </a:r>
            <a:r>
              <a:rPr kumimoji="1" lang="en-US" altLang="ja-JP" sz="1200" dirty="0">
                <a:effectLst/>
                <a:latin typeface="+mn-lt"/>
              </a:rPr>
              <a:t>3</a:t>
            </a:r>
            <a:r>
              <a:rPr kumimoji="1" lang="ja-JP" altLang="en-US" sz="1200" dirty="0">
                <a:effectLst/>
                <a:latin typeface="+mn-lt"/>
              </a:rPr>
              <a:t>の中で重症</a:t>
            </a:r>
            <a:r>
              <a:rPr kumimoji="1" lang="en-US" altLang="ja-JP" sz="1200" dirty="0">
                <a:effectLst/>
                <a:latin typeface="+mn-lt"/>
              </a:rPr>
              <a:t>IVH</a:t>
            </a:r>
            <a:r>
              <a:rPr kumimoji="1" lang="ja-JP" altLang="en-US" sz="1200" dirty="0" err="1">
                <a:effectLst/>
                <a:latin typeface="+mn-lt"/>
              </a:rPr>
              <a:t>だったのは</a:t>
            </a:r>
            <a:r>
              <a:rPr kumimoji="1" lang="en-US" altLang="ja-JP" sz="1200" dirty="0">
                <a:effectLst/>
                <a:latin typeface="+mn-lt"/>
              </a:rPr>
              <a:t>4</a:t>
            </a:r>
            <a:r>
              <a:rPr kumimoji="1" lang="ja-JP" altLang="en-US" sz="1200" dirty="0">
                <a:effectLst/>
                <a:latin typeface="+mn-lt"/>
              </a:rPr>
              <a:t>％（</a:t>
            </a:r>
            <a:r>
              <a:rPr kumimoji="1" lang="en-US" altLang="ja-JP" sz="1200" dirty="0">
                <a:effectLst/>
                <a:latin typeface="+mn-lt"/>
              </a:rPr>
              <a:t>25</a:t>
            </a:r>
            <a:r>
              <a:rPr kumimoji="1" lang="ja-JP" altLang="en-US" sz="1200" dirty="0">
                <a:effectLst/>
                <a:latin typeface="+mn-lt"/>
              </a:rPr>
              <a:t>人中</a:t>
            </a:r>
            <a:r>
              <a:rPr kumimoji="1" lang="en-US" altLang="ja-JP" sz="1200" dirty="0">
                <a:effectLst/>
                <a:latin typeface="+mn-lt"/>
              </a:rPr>
              <a:t>1</a:t>
            </a:r>
            <a:r>
              <a:rPr kumimoji="1" lang="ja-JP" altLang="en-US" sz="1200" dirty="0">
                <a:effectLst/>
                <a:latin typeface="+mn-lt"/>
              </a:rPr>
              <a:t>人）</a:t>
            </a:r>
            <a:endParaRPr kumimoji="1" lang="en-US" altLang="ja-JP" sz="1800" dirty="0">
              <a:effectLst/>
              <a:latin typeface="RyuminPr5"/>
            </a:endParaRPr>
          </a:p>
        </p:txBody>
      </p:sp>
      <p:sp>
        <p:nvSpPr>
          <p:cNvPr id="4" name="スライド番号プレースホルダー 3"/>
          <p:cNvSpPr>
            <a:spLocks noGrp="1"/>
          </p:cNvSpPr>
          <p:nvPr>
            <p:ph type="sldNum" sz="quarter" idx="5"/>
          </p:nvPr>
        </p:nvSpPr>
        <p:spPr/>
        <p:txBody>
          <a:bodyPr/>
          <a:lstStyle/>
          <a:p>
            <a:fld id="{877678D0-23BA-1945-BEDA-1FB3E9C5AD89}" type="slidenum">
              <a:rPr kumimoji="1" lang="ja-JP" altLang="en-US" smtClean="0"/>
              <a:t>21</a:t>
            </a:fld>
            <a:endParaRPr kumimoji="1" lang="ja-JP" altLang="en-US"/>
          </a:p>
        </p:txBody>
      </p:sp>
    </p:spTree>
    <p:extLst>
      <p:ext uri="{BB962C8B-B14F-4D97-AF65-F5344CB8AC3E}">
        <p14:creationId xmlns:p14="http://schemas.microsoft.com/office/powerpoint/2010/main" val="14865881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77678D0-23BA-1945-BEDA-1FB3E9C5AD89}" type="slidenum">
              <a:rPr kumimoji="1" lang="ja-JP" altLang="en-US" smtClean="0"/>
              <a:t>22</a:t>
            </a:fld>
            <a:endParaRPr kumimoji="1" lang="ja-JP" altLang="en-US"/>
          </a:p>
        </p:txBody>
      </p:sp>
    </p:spTree>
    <p:extLst>
      <p:ext uri="{BB962C8B-B14F-4D97-AF65-F5344CB8AC3E}">
        <p14:creationId xmlns:p14="http://schemas.microsoft.com/office/powerpoint/2010/main" val="9894223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77678D0-23BA-1945-BEDA-1FB3E9C5AD89}" type="slidenum">
              <a:rPr kumimoji="1" lang="ja-JP" altLang="en-US" smtClean="0"/>
              <a:t>23</a:t>
            </a:fld>
            <a:endParaRPr kumimoji="1" lang="ja-JP" altLang="en-US"/>
          </a:p>
        </p:txBody>
      </p:sp>
    </p:spTree>
    <p:extLst>
      <p:ext uri="{BB962C8B-B14F-4D97-AF65-F5344CB8AC3E}">
        <p14:creationId xmlns:p14="http://schemas.microsoft.com/office/powerpoint/2010/main" val="2795330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77678D0-23BA-1945-BEDA-1FB3E9C5AD89}" type="slidenum">
              <a:rPr kumimoji="1" lang="ja-JP" altLang="en-US" smtClean="0"/>
              <a:t>24</a:t>
            </a:fld>
            <a:endParaRPr kumimoji="1" lang="ja-JP" altLang="en-US"/>
          </a:p>
        </p:txBody>
      </p:sp>
    </p:spTree>
    <p:extLst>
      <p:ext uri="{BB962C8B-B14F-4D97-AF65-F5344CB8AC3E}">
        <p14:creationId xmlns:p14="http://schemas.microsoft.com/office/powerpoint/2010/main" val="3307904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77678D0-23BA-1945-BEDA-1FB3E9C5AD89}" type="slidenum">
              <a:rPr kumimoji="1" lang="ja-JP" altLang="en-US" smtClean="0"/>
              <a:t>25</a:t>
            </a:fld>
            <a:endParaRPr kumimoji="1" lang="ja-JP" altLang="en-US"/>
          </a:p>
        </p:txBody>
      </p:sp>
    </p:spTree>
    <p:extLst>
      <p:ext uri="{BB962C8B-B14F-4D97-AF65-F5344CB8AC3E}">
        <p14:creationId xmlns:p14="http://schemas.microsoft.com/office/powerpoint/2010/main" val="38501331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24</a:t>
            </a:r>
            <a:r>
              <a:rPr kumimoji="1" lang="ja-JP" altLang="en-US" dirty="0"/>
              <a:t>週のＣＰなしのうち、</a:t>
            </a:r>
            <a:r>
              <a:rPr kumimoji="1" lang="en-US" altLang="ja-JP" dirty="0"/>
              <a:t>15%</a:t>
            </a:r>
            <a:r>
              <a:rPr kumimoji="1" lang="ja-JP" altLang="en-US" dirty="0"/>
              <a:t>は</a:t>
            </a:r>
            <a:r>
              <a:rPr kumimoji="1" lang="en-US" altLang="ja-JP" dirty="0"/>
              <a:t>IVH</a:t>
            </a:r>
            <a:r>
              <a:rPr kumimoji="1" lang="ja-JP" altLang="en-US" dirty="0"/>
              <a:t>　</a:t>
            </a:r>
            <a:r>
              <a:rPr kumimoji="1" lang="en-US" altLang="ja-JP" dirty="0"/>
              <a:t>3</a:t>
            </a:r>
            <a:r>
              <a:rPr kumimoji="1" lang="ja-JP" altLang="en-US" dirty="0" err="1"/>
              <a:t>、</a:t>
            </a:r>
            <a:r>
              <a:rPr kumimoji="1" lang="en-US" altLang="ja-JP" dirty="0"/>
              <a:t>4</a:t>
            </a:r>
            <a:r>
              <a:rPr kumimoji="1" lang="ja-JP" altLang="en-US" dirty="0"/>
              <a:t>の人がいる</a:t>
            </a:r>
            <a:endParaRPr kumimoji="1" lang="en-US" altLang="ja-JP" dirty="0"/>
          </a:p>
          <a:p>
            <a:r>
              <a:rPr kumimoji="1" lang="ja-JP" altLang="en-US" dirty="0"/>
              <a:t>　　　　　ＣＰありのうち半分はＩＶＨ　</a:t>
            </a:r>
            <a:r>
              <a:rPr kumimoji="1" lang="en-US" altLang="ja-JP" dirty="0"/>
              <a:t>3</a:t>
            </a:r>
            <a:r>
              <a:rPr kumimoji="1" lang="ja-JP" altLang="en-US" dirty="0" err="1"/>
              <a:t>、</a:t>
            </a:r>
            <a:r>
              <a:rPr kumimoji="1" lang="en-US" altLang="ja-JP" dirty="0"/>
              <a:t>4</a:t>
            </a:r>
            <a:r>
              <a:rPr kumimoji="1" lang="ja-JP" altLang="en-US" dirty="0"/>
              <a:t>の人がいる</a:t>
            </a:r>
            <a:endParaRPr kumimoji="1" lang="en-US" altLang="ja-JP" dirty="0"/>
          </a:p>
        </p:txBody>
      </p:sp>
      <p:sp>
        <p:nvSpPr>
          <p:cNvPr id="4" name="スライド番号プレースホルダー 3"/>
          <p:cNvSpPr>
            <a:spLocks noGrp="1"/>
          </p:cNvSpPr>
          <p:nvPr>
            <p:ph type="sldNum" sz="quarter" idx="5"/>
          </p:nvPr>
        </p:nvSpPr>
        <p:spPr/>
        <p:txBody>
          <a:bodyPr/>
          <a:lstStyle/>
          <a:p>
            <a:fld id="{877678D0-23BA-1945-BEDA-1FB3E9C5AD89}" type="slidenum">
              <a:rPr kumimoji="1" lang="ja-JP" altLang="en-US" smtClean="0"/>
              <a:t>26</a:t>
            </a:fld>
            <a:endParaRPr kumimoji="1" lang="ja-JP" altLang="en-US"/>
          </a:p>
        </p:txBody>
      </p:sp>
    </p:spTree>
    <p:extLst>
      <p:ext uri="{BB962C8B-B14F-4D97-AF65-F5344CB8AC3E}">
        <p14:creationId xmlns:p14="http://schemas.microsoft.com/office/powerpoint/2010/main" val="35650529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fld id="{877678D0-23BA-1945-BEDA-1FB3E9C5AD89}" type="slidenum">
              <a:rPr kumimoji="1" lang="ja-JP" altLang="en-US" smtClean="0"/>
              <a:t>27</a:t>
            </a:fld>
            <a:endParaRPr kumimoji="1" lang="ja-JP" altLang="en-US"/>
          </a:p>
        </p:txBody>
      </p:sp>
    </p:spTree>
    <p:extLst>
      <p:ext uri="{BB962C8B-B14F-4D97-AF65-F5344CB8AC3E}">
        <p14:creationId xmlns:p14="http://schemas.microsoft.com/office/powerpoint/2010/main" val="28431937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lang="en-US" altLang="ja-JP" dirty="0">
              <a:effectLst/>
            </a:endParaRPr>
          </a:p>
        </p:txBody>
      </p:sp>
      <p:sp>
        <p:nvSpPr>
          <p:cNvPr id="4" name="スライド番号プレースホルダー 3"/>
          <p:cNvSpPr>
            <a:spLocks noGrp="1"/>
          </p:cNvSpPr>
          <p:nvPr>
            <p:ph type="sldNum" sz="quarter" idx="10"/>
          </p:nvPr>
        </p:nvSpPr>
        <p:spPr/>
        <p:txBody>
          <a:bodyPr/>
          <a:lstStyle/>
          <a:p>
            <a:fld id="{C8D3856F-1D68-424E-9C93-7196DE987842}" type="slidenum">
              <a:rPr kumimoji="1" lang="ja-JP" altLang="en-US" smtClean="0"/>
              <a:t>3</a:t>
            </a:fld>
            <a:endParaRPr kumimoji="1" lang="ja-JP" altLang="en-US"/>
          </a:p>
        </p:txBody>
      </p:sp>
    </p:spTree>
    <p:extLst>
      <p:ext uri="{BB962C8B-B14F-4D97-AF65-F5344CB8AC3E}">
        <p14:creationId xmlns:p14="http://schemas.microsoft.com/office/powerpoint/2010/main" val="2195592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lvl="0"/>
            <a:endParaRPr kumimoji="1" lang="en-US" altLang="ja-JP"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9241E2A-8E64-4DB1-BA5C-8DFDE4276EC0}"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90388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nSpc>
                <a:spcPct val="100000"/>
              </a:lnSpc>
              <a:buNone/>
            </a:pPr>
            <a:endParaRPr lang="en-US" altLang="ja-JP" dirty="0">
              <a:solidFill>
                <a:schemeClr val="bg1"/>
              </a:solidFill>
              <a:latin typeface="メイリオ" panose="020B0604030504040204" pitchFamily="50" charset="-128"/>
              <a:ea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baseline="0" dirty="0" err="1"/>
              <a:t>。</a:t>
            </a:r>
            <a:endParaRPr kumimoji="1" lang="en-US" altLang="ja-JP" dirty="0"/>
          </a:p>
          <a:p>
            <a:pPr marL="0" indent="0">
              <a:lnSpc>
                <a:spcPct val="100000"/>
              </a:lnSpc>
              <a:buNone/>
            </a:pPr>
            <a:endParaRPr lang="en-US" altLang="ja-JP" dirty="0">
              <a:solidFill>
                <a:schemeClr val="bg1"/>
              </a:solidFill>
              <a:latin typeface="メイリオ" panose="020B0604030504040204" pitchFamily="50" charset="-128"/>
              <a:ea typeface="メイリオ" panose="020B0604030504040204" pitchFamily="50" charset="-128"/>
            </a:endParaRPr>
          </a:p>
        </p:txBody>
      </p:sp>
      <p:sp>
        <p:nvSpPr>
          <p:cNvPr id="4" name="スライド番号プレースホルダー 3"/>
          <p:cNvSpPr>
            <a:spLocks noGrp="1"/>
          </p:cNvSpPr>
          <p:nvPr>
            <p:ph type="sldNum" sz="quarter" idx="10"/>
          </p:nvPr>
        </p:nvSpPr>
        <p:spPr/>
        <p:txBody>
          <a:bodyPr/>
          <a:lstStyle/>
          <a:p>
            <a:fld id="{3D489A79-940B-4BB4-A5F3-214D4F27556D}" type="slidenum">
              <a:rPr kumimoji="1" lang="ja-JP" altLang="en-US" smtClean="0"/>
              <a:t>5</a:t>
            </a:fld>
            <a:endParaRPr kumimoji="1" lang="ja-JP" altLang="en-US"/>
          </a:p>
        </p:txBody>
      </p:sp>
    </p:spTree>
    <p:extLst>
      <p:ext uri="{BB962C8B-B14F-4D97-AF65-F5344CB8AC3E}">
        <p14:creationId xmlns:p14="http://schemas.microsoft.com/office/powerpoint/2010/main" val="216059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br>
              <a:rPr lang="en-US" altLang="ja-JP" dirty="0">
                <a:effectLst/>
              </a:rPr>
            </a:br>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D3856F-1D68-424E-9C93-7196DE987842}"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855047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D3856F-1D68-424E-9C93-7196DE987842}"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832190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D3856F-1D68-424E-9C93-7196DE987842}"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849955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D3856F-1D68-424E-9C93-7196DE987842}"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29931800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F80D860E-5CD6-46D5-BB7B-8001F3A1CA77}" type="datetimeFigureOut">
              <a:rPr kumimoji="1" lang="ja-JP" altLang="en-US" smtClean="0"/>
              <a:t>2024/10/8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7A12486-1B5E-4DD5-8C1E-D2F983DEB7CA}" type="slidenum">
              <a:rPr kumimoji="1" lang="ja-JP" altLang="en-US" smtClean="0"/>
              <a:t>‹#›</a:t>
            </a:fld>
            <a:endParaRPr kumimoji="1" lang="ja-JP" altLang="en-US"/>
          </a:p>
        </p:txBody>
      </p:sp>
    </p:spTree>
    <p:extLst>
      <p:ext uri="{BB962C8B-B14F-4D97-AF65-F5344CB8AC3E}">
        <p14:creationId xmlns:p14="http://schemas.microsoft.com/office/powerpoint/2010/main" val="377361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F80D860E-5CD6-46D5-BB7B-8001F3A1CA77}" type="datetimeFigureOut">
              <a:rPr kumimoji="1" lang="ja-JP" altLang="en-US" smtClean="0"/>
              <a:t>2024/10/8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7A12486-1B5E-4DD5-8C1E-D2F983DEB7CA}" type="slidenum">
              <a:rPr kumimoji="1" lang="ja-JP" altLang="en-US" smtClean="0"/>
              <a:t>‹#›</a:t>
            </a:fld>
            <a:endParaRPr kumimoji="1" lang="ja-JP" altLang="en-US"/>
          </a:p>
        </p:txBody>
      </p:sp>
    </p:spTree>
    <p:extLst>
      <p:ext uri="{BB962C8B-B14F-4D97-AF65-F5344CB8AC3E}">
        <p14:creationId xmlns:p14="http://schemas.microsoft.com/office/powerpoint/2010/main" val="2144423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F80D860E-5CD6-46D5-BB7B-8001F3A1CA77}" type="datetimeFigureOut">
              <a:rPr kumimoji="1" lang="ja-JP" altLang="en-US" smtClean="0"/>
              <a:t>2024/10/8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7A12486-1B5E-4DD5-8C1E-D2F983DEB7CA}" type="slidenum">
              <a:rPr kumimoji="1" lang="ja-JP" altLang="en-US" smtClean="0"/>
              <a:t>‹#›</a:t>
            </a:fld>
            <a:endParaRPr kumimoji="1" lang="ja-JP" altLang="en-US"/>
          </a:p>
        </p:txBody>
      </p:sp>
    </p:spTree>
    <p:extLst>
      <p:ext uri="{BB962C8B-B14F-4D97-AF65-F5344CB8AC3E}">
        <p14:creationId xmlns:p14="http://schemas.microsoft.com/office/powerpoint/2010/main" val="2001353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サブタイトル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p:cNvSpPr>
            <a:spLocks noGrp="1"/>
          </p:cNvSpPr>
          <p:nvPr>
            <p:ph type="dt" sz="half" idx="10"/>
          </p:nvPr>
        </p:nvSpPr>
        <p:spPr/>
        <p:txBody>
          <a:bodyPr/>
          <a:lstStyle/>
          <a:p>
            <a:fld id="{225B37E6-B804-483A-AE4D-B69F6451B06D}" type="datetimeFigureOut">
              <a:rPr kumimoji="1" lang="ja-JP" altLang="en-US" smtClean="0"/>
              <a:t>2024/10/8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E5E4A69-E9E7-4ADA-BB13-F1F194B72DD6}" type="slidenum">
              <a:rPr kumimoji="1" lang="ja-JP" altLang="en-US" smtClean="0"/>
              <a:t>‹#›</a:t>
            </a:fld>
            <a:endParaRPr kumimoji="1" lang="ja-JP" altLang="en-US"/>
          </a:p>
        </p:txBody>
      </p:sp>
    </p:spTree>
    <p:extLst>
      <p:ext uri="{BB962C8B-B14F-4D97-AF65-F5344CB8AC3E}">
        <p14:creationId xmlns:p14="http://schemas.microsoft.com/office/powerpoint/2010/main" val="5561081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dirty="0"/>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225B37E6-B804-483A-AE4D-B69F6451B06D}" type="datetimeFigureOut">
              <a:rPr kumimoji="1" lang="ja-JP" altLang="en-US" smtClean="0"/>
              <a:t>2024/10/8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E5E4A69-E9E7-4ADA-BB13-F1F194B72DD6}" type="slidenum">
              <a:rPr kumimoji="1" lang="ja-JP" altLang="en-US" smtClean="0"/>
              <a:t>‹#›</a:t>
            </a:fld>
            <a:endParaRPr kumimoji="1" lang="ja-JP" altLang="en-US"/>
          </a:p>
        </p:txBody>
      </p:sp>
    </p:spTree>
    <p:extLst>
      <p:ext uri="{BB962C8B-B14F-4D97-AF65-F5344CB8AC3E}">
        <p14:creationId xmlns:p14="http://schemas.microsoft.com/office/powerpoint/2010/main" val="5474982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225B37E6-B804-483A-AE4D-B69F6451B06D}" type="datetimeFigureOut">
              <a:rPr kumimoji="1" lang="ja-JP" altLang="en-US" smtClean="0"/>
              <a:t>2024/10/8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E5E4A69-E9E7-4ADA-BB13-F1F194B72DD6}" type="slidenum">
              <a:rPr kumimoji="1" lang="ja-JP" altLang="en-US" smtClean="0"/>
              <a:t>‹#›</a:t>
            </a:fld>
            <a:endParaRPr kumimoji="1" lang="ja-JP" altLang="en-US"/>
          </a:p>
        </p:txBody>
      </p:sp>
    </p:spTree>
    <p:extLst>
      <p:ext uri="{BB962C8B-B14F-4D97-AF65-F5344CB8AC3E}">
        <p14:creationId xmlns:p14="http://schemas.microsoft.com/office/powerpoint/2010/main" val="17531261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225B37E6-B804-483A-AE4D-B69F6451B06D}" type="datetimeFigureOut">
              <a:rPr kumimoji="1" lang="ja-JP" altLang="en-US" smtClean="0"/>
              <a:t>2024/10/8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E5E4A69-E9E7-4ADA-BB13-F1F194B72DD6}" type="slidenum">
              <a:rPr kumimoji="1" lang="ja-JP" altLang="en-US" smtClean="0"/>
              <a:t>‹#›</a:t>
            </a:fld>
            <a:endParaRPr kumimoji="1" lang="ja-JP" altLang="en-US"/>
          </a:p>
        </p:txBody>
      </p:sp>
    </p:spTree>
    <p:extLst>
      <p:ext uri="{BB962C8B-B14F-4D97-AF65-F5344CB8AC3E}">
        <p14:creationId xmlns:p14="http://schemas.microsoft.com/office/powerpoint/2010/main" val="168503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225B37E6-B804-483A-AE4D-B69F6451B06D}" type="datetimeFigureOut">
              <a:rPr kumimoji="1" lang="ja-JP" altLang="en-US" smtClean="0"/>
              <a:t>2024/10/8</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8E5E4A69-E9E7-4ADA-BB13-F1F194B72DD6}" type="slidenum">
              <a:rPr kumimoji="1" lang="ja-JP" altLang="en-US" smtClean="0"/>
              <a:t>‹#›</a:t>
            </a:fld>
            <a:endParaRPr kumimoji="1" lang="ja-JP" altLang="en-US"/>
          </a:p>
        </p:txBody>
      </p:sp>
    </p:spTree>
    <p:extLst>
      <p:ext uri="{BB962C8B-B14F-4D97-AF65-F5344CB8AC3E}">
        <p14:creationId xmlns:p14="http://schemas.microsoft.com/office/powerpoint/2010/main" val="40381570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225B37E6-B804-483A-AE4D-B69F6451B06D}" type="datetimeFigureOut">
              <a:rPr kumimoji="1" lang="ja-JP" altLang="en-US" smtClean="0"/>
              <a:t>2024/10/8</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8E5E4A69-E9E7-4ADA-BB13-F1F194B72DD6}" type="slidenum">
              <a:rPr kumimoji="1" lang="ja-JP" altLang="en-US" smtClean="0"/>
              <a:t>‹#›</a:t>
            </a:fld>
            <a:endParaRPr kumimoji="1" lang="ja-JP" altLang="en-US"/>
          </a:p>
        </p:txBody>
      </p:sp>
    </p:spTree>
    <p:extLst>
      <p:ext uri="{BB962C8B-B14F-4D97-AF65-F5344CB8AC3E}">
        <p14:creationId xmlns:p14="http://schemas.microsoft.com/office/powerpoint/2010/main" val="35456479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225B37E6-B804-483A-AE4D-B69F6451B06D}" type="datetimeFigureOut">
              <a:rPr kumimoji="1" lang="ja-JP" altLang="en-US" smtClean="0"/>
              <a:t>2024/10/8</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8E5E4A69-E9E7-4ADA-BB13-F1F194B72DD6}" type="slidenum">
              <a:rPr kumimoji="1" lang="ja-JP" altLang="en-US" smtClean="0"/>
              <a:t>‹#›</a:t>
            </a:fld>
            <a:endParaRPr kumimoji="1" lang="ja-JP" altLang="en-US"/>
          </a:p>
        </p:txBody>
      </p:sp>
    </p:spTree>
    <p:extLst>
      <p:ext uri="{BB962C8B-B14F-4D97-AF65-F5344CB8AC3E}">
        <p14:creationId xmlns:p14="http://schemas.microsoft.com/office/powerpoint/2010/main" val="3381181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225B37E6-B804-483A-AE4D-B69F6451B06D}" type="datetimeFigureOut">
              <a:rPr kumimoji="1" lang="ja-JP" altLang="en-US" smtClean="0"/>
              <a:t>2024/10/8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E5E4A69-E9E7-4ADA-BB13-F1F194B72DD6}" type="slidenum">
              <a:rPr kumimoji="1" lang="ja-JP" altLang="en-US" smtClean="0"/>
              <a:t>‹#›</a:t>
            </a:fld>
            <a:endParaRPr kumimoji="1" lang="ja-JP" altLang="en-US"/>
          </a:p>
        </p:txBody>
      </p:sp>
    </p:spTree>
    <p:extLst>
      <p:ext uri="{BB962C8B-B14F-4D97-AF65-F5344CB8AC3E}">
        <p14:creationId xmlns:p14="http://schemas.microsoft.com/office/powerpoint/2010/main" val="3449428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F80D860E-5CD6-46D5-BB7B-8001F3A1CA77}" type="datetimeFigureOut">
              <a:rPr kumimoji="1" lang="ja-JP" altLang="en-US" smtClean="0"/>
              <a:t>2024/10/8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7A12486-1B5E-4DD5-8C1E-D2F983DEB7CA}" type="slidenum">
              <a:rPr kumimoji="1" lang="ja-JP" altLang="en-US" smtClean="0"/>
              <a:t>‹#›</a:t>
            </a:fld>
            <a:endParaRPr kumimoji="1" lang="ja-JP" altLang="en-US"/>
          </a:p>
        </p:txBody>
      </p:sp>
    </p:spTree>
    <p:extLst>
      <p:ext uri="{BB962C8B-B14F-4D97-AF65-F5344CB8AC3E}">
        <p14:creationId xmlns:p14="http://schemas.microsoft.com/office/powerpoint/2010/main" val="2820330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225B37E6-B804-483A-AE4D-B69F6451B06D}" type="datetimeFigureOut">
              <a:rPr kumimoji="1" lang="ja-JP" altLang="en-US" smtClean="0"/>
              <a:t>2024/10/8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8E5E4A69-E9E7-4ADA-BB13-F1F194B72DD6}" type="slidenum">
              <a:rPr kumimoji="1" lang="ja-JP" altLang="en-US" smtClean="0"/>
              <a:t>‹#›</a:t>
            </a:fld>
            <a:endParaRPr kumimoji="1" lang="ja-JP" altLang="en-US"/>
          </a:p>
        </p:txBody>
      </p:sp>
    </p:spTree>
    <p:extLst>
      <p:ext uri="{BB962C8B-B14F-4D97-AF65-F5344CB8AC3E}">
        <p14:creationId xmlns:p14="http://schemas.microsoft.com/office/powerpoint/2010/main" val="1185125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タイトルと&#10;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225B37E6-B804-483A-AE4D-B69F6451B06D}" type="datetimeFigureOut">
              <a:rPr kumimoji="1" lang="ja-JP" altLang="en-US" smtClean="0"/>
              <a:t>2024/10/8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E5E4A69-E9E7-4ADA-BB13-F1F194B72DD6}" type="slidenum">
              <a:rPr kumimoji="1" lang="ja-JP" altLang="en-US" smtClean="0"/>
              <a:t>‹#›</a:t>
            </a:fld>
            <a:endParaRPr kumimoji="1" lang="ja-JP" altLang="en-US"/>
          </a:p>
        </p:txBody>
      </p:sp>
    </p:spTree>
    <p:extLst>
      <p:ext uri="{BB962C8B-B14F-4D97-AF65-F5344CB8AC3E}">
        <p14:creationId xmlns:p14="http://schemas.microsoft.com/office/powerpoint/2010/main" val="16389185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10"/>
          </p:nvPr>
        </p:nvSpPr>
        <p:spPr/>
        <p:txBody>
          <a:bodyPr/>
          <a:lstStyle/>
          <a:p>
            <a:fld id="{225B37E6-B804-483A-AE4D-B69F6451B06D}" type="datetimeFigureOut">
              <a:rPr kumimoji="1" lang="ja-JP" altLang="en-US" smtClean="0"/>
              <a:t>2024/10/8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8E5E4A69-E9E7-4ADA-BB13-F1F194B72DD6}" type="slidenum">
              <a:rPr kumimoji="1" lang="ja-JP" altLang="en-US" smtClean="0"/>
              <a:t>‹#›</a:t>
            </a:fld>
            <a:endParaRPr kumimoji="1" lang="ja-JP" altLang="en-US"/>
          </a:p>
        </p:txBody>
      </p:sp>
    </p:spTree>
    <p:extLst>
      <p:ext uri="{BB962C8B-B14F-4D97-AF65-F5344CB8AC3E}">
        <p14:creationId xmlns:p14="http://schemas.microsoft.com/office/powerpoint/2010/main" val="236141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p:cNvSpPr>
            <a:spLocks noGrp="1"/>
          </p:cNvSpPr>
          <p:nvPr>
            <p:ph type="dt" sz="half" idx="10"/>
          </p:nvPr>
        </p:nvSpPr>
        <p:spPr/>
        <p:txBody>
          <a:bodyPr/>
          <a:lstStyle/>
          <a:p>
            <a:fld id="{F80D860E-5CD6-46D5-BB7B-8001F3A1CA77}" type="datetimeFigureOut">
              <a:rPr kumimoji="1" lang="ja-JP" altLang="en-US" smtClean="0"/>
              <a:t>2024/10/8</a:t>
            </a:fld>
            <a:endParaRPr kumimoji="1" lang="ja-JP" altLang="en-US"/>
          </a:p>
        </p:txBody>
      </p:sp>
      <p:sp>
        <p:nvSpPr>
          <p:cNvPr id="5" name="フッター プレースホルダー 4"/>
          <p:cNvSpPr>
            <a:spLocks noGrp="1"/>
          </p:cNvSpPr>
          <p:nvPr>
            <p:ph type="ftr" sz="quarter" idx="11"/>
          </p:nvPr>
        </p:nvSpPr>
        <p:spPr/>
        <p:txBody>
          <a:bodyPr/>
          <a:lstStyle/>
          <a:p>
            <a:endParaRPr kumimoji="1" lang="ja-JP" altLang="en-US"/>
          </a:p>
        </p:txBody>
      </p:sp>
      <p:sp>
        <p:nvSpPr>
          <p:cNvPr id="6" name="スライド番号プレースホルダー 5"/>
          <p:cNvSpPr>
            <a:spLocks noGrp="1"/>
          </p:cNvSpPr>
          <p:nvPr>
            <p:ph type="sldNum" sz="quarter" idx="12"/>
          </p:nvPr>
        </p:nvSpPr>
        <p:spPr/>
        <p:txBody>
          <a:bodyPr/>
          <a:lstStyle/>
          <a:p>
            <a:fld id="{E7A12486-1B5E-4DD5-8C1E-D2F983DEB7CA}" type="slidenum">
              <a:rPr kumimoji="1" lang="ja-JP" altLang="en-US" smtClean="0"/>
              <a:t>‹#›</a:t>
            </a:fld>
            <a:endParaRPr kumimoji="1" lang="ja-JP" altLang="en-US"/>
          </a:p>
        </p:txBody>
      </p:sp>
    </p:spTree>
    <p:extLst>
      <p:ext uri="{BB962C8B-B14F-4D97-AF65-F5344CB8AC3E}">
        <p14:creationId xmlns:p14="http://schemas.microsoft.com/office/powerpoint/2010/main" val="20117188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コンテンツ プレースホルダー 2"/>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p:cNvSpPr>
            <a:spLocks noGrp="1"/>
          </p:cNvSpPr>
          <p:nvPr>
            <p:ph type="dt" sz="half" idx="10"/>
          </p:nvPr>
        </p:nvSpPr>
        <p:spPr/>
        <p:txBody>
          <a:bodyPr/>
          <a:lstStyle/>
          <a:p>
            <a:fld id="{F80D860E-5CD6-46D5-BB7B-8001F3A1CA77}" type="datetimeFigureOut">
              <a:rPr kumimoji="1" lang="ja-JP" altLang="en-US" smtClean="0"/>
              <a:t>2024/10/8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7A12486-1B5E-4DD5-8C1E-D2F983DEB7CA}" type="slidenum">
              <a:rPr kumimoji="1" lang="ja-JP" altLang="en-US" smtClean="0"/>
              <a:t>‹#›</a:t>
            </a:fld>
            <a:endParaRPr kumimoji="1" lang="ja-JP" altLang="en-US"/>
          </a:p>
        </p:txBody>
      </p:sp>
    </p:spTree>
    <p:extLst>
      <p:ext uri="{BB962C8B-B14F-4D97-AF65-F5344CB8AC3E}">
        <p14:creationId xmlns:p14="http://schemas.microsoft.com/office/powerpoint/2010/main" val="4145727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p:cNvSpPr>
            <a:spLocks noGrp="1"/>
          </p:cNvSpPr>
          <p:nvPr>
            <p:ph type="dt" sz="half" idx="10"/>
          </p:nvPr>
        </p:nvSpPr>
        <p:spPr/>
        <p:txBody>
          <a:bodyPr/>
          <a:lstStyle/>
          <a:p>
            <a:fld id="{F80D860E-5CD6-46D5-BB7B-8001F3A1CA77}" type="datetimeFigureOut">
              <a:rPr kumimoji="1" lang="ja-JP" altLang="en-US" smtClean="0"/>
              <a:t>2024/10/8</a:t>
            </a:fld>
            <a:endParaRPr kumimoji="1" lang="ja-JP" altLang="en-US"/>
          </a:p>
        </p:txBody>
      </p:sp>
      <p:sp>
        <p:nvSpPr>
          <p:cNvPr id="8" name="フッター プレースホルダー 7"/>
          <p:cNvSpPr>
            <a:spLocks noGrp="1"/>
          </p:cNvSpPr>
          <p:nvPr>
            <p:ph type="ftr" sz="quarter" idx="11"/>
          </p:nvPr>
        </p:nvSpPr>
        <p:spPr/>
        <p:txBody>
          <a:bodyPr/>
          <a:lstStyle/>
          <a:p>
            <a:endParaRPr kumimoji="1" lang="ja-JP" altLang="en-US"/>
          </a:p>
        </p:txBody>
      </p:sp>
      <p:sp>
        <p:nvSpPr>
          <p:cNvPr id="9" name="スライド番号プレースホルダー 8"/>
          <p:cNvSpPr>
            <a:spLocks noGrp="1"/>
          </p:cNvSpPr>
          <p:nvPr>
            <p:ph type="sldNum" sz="quarter" idx="12"/>
          </p:nvPr>
        </p:nvSpPr>
        <p:spPr/>
        <p:txBody>
          <a:bodyPr/>
          <a:lstStyle/>
          <a:p>
            <a:fld id="{E7A12486-1B5E-4DD5-8C1E-D2F983DEB7CA}" type="slidenum">
              <a:rPr kumimoji="1" lang="ja-JP" altLang="en-US" smtClean="0"/>
              <a:t>‹#›</a:t>
            </a:fld>
            <a:endParaRPr kumimoji="1" lang="ja-JP" altLang="en-US"/>
          </a:p>
        </p:txBody>
      </p:sp>
    </p:spTree>
    <p:extLst>
      <p:ext uri="{BB962C8B-B14F-4D97-AF65-F5344CB8AC3E}">
        <p14:creationId xmlns:p14="http://schemas.microsoft.com/office/powerpoint/2010/main" val="290017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マスター タイトルの書式設定</a:t>
            </a:r>
          </a:p>
        </p:txBody>
      </p:sp>
      <p:sp>
        <p:nvSpPr>
          <p:cNvPr id="3" name="日付プレースホルダー 2"/>
          <p:cNvSpPr>
            <a:spLocks noGrp="1"/>
          </p:cNvSpPr>
          <p:nvPr>
            <p:ph type="dt" sz="half" idx="10"/>
          </p:nvPr>
        </p:nvSpPr>
        <p:spPr/>
        <p:txBody>
          <a:bodyPr/>
          <a:lstStyle/>
          <a:p>
            <a:fld id="{F80D860E-5CD6-46D5-BB7B-8001F3A1CA77}" type="datetimeFigureOut">
              <a:rPr kumimoji="1" lang="ja-JP" altLang="en-US" smtClean="0"/>
              <a:t>2024/10/8</a:t>
            </a:fld>
            <a:endParaRPr kumimoji="1" lang="ja-JP" altLang="en-US"/>
          </a:p>
        </p:txBody>
      </p:sp>
      <p:sp>
        <p:nvSpPr>
          <p:cNvPr id="4" name="フッター プレースホルダー 3"/>
          <p:cNvSpPr>
            <a:spLocks noGrp="1"/>
          </p:cNvSpPr>
          <p:nvPr>
            <p:ph type="ftr" sz="quarter" idx="11"/>
          </p:nvPr>
        </p:nvSpPr>
        <p:spPr/>
        <p:txBody>
          <a:bodyPr/>
          <a:lstStyle/>
          <a:p>
            <a:endParaRPr kumimoji="1" lang="ja-JP" altLang="en-US"/>
          </a:p>
        </p:txBody>
      </p:sp>
      <p:sp>
        <p:nvSpPr>
          <p:cNvPr id="5" name="スライド番号プレースホルダー 4"/>
          <p:cNvSpPr>
            <a:spLocks noGrp="1"/>
          </p:cNvSpPr>
          <p:nvPr>
            <p:ph type="sldNum" sz="quarter" idx="12"/>
          </p:nvPr>
        </p:nvSpPr>
        <p:spPr/>
        <p:txBody>
          <a:bodyPr/>
          <a:lstStyle/>
          <a:p>
            <a:fld id="{E7A12486-1B5E-4DD5-8C1E-D2F983DEB7CA}" type="slidenum">
              <a:rPr kumimoji="1" lang="ja-JP" altLang="en-US" smtClean="0"/>
              <a:t>‹#›</a:t>
            </a:fld>
            <a:endParaRPr kumimoji="1" lang="ja-JP" altLang="en-US"/>
          </a:p>
        </p:txBody>
      </p:sp>
    </p:spTree>
    <p:extLst>
      <p:ext uri="{BB962C8B-B14F-4D97-AF65-F5344CB8AC3E}">
        <p14:creationId xmlns:p14="http://schemas.microsoft.com/office/powerpoint/2010/main" val="3809606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p:cNvSpPr>
            <a:spLocks noGrp="1"/>
          </p:cNvSpPr>
          <p:nvPr>
            <p:ph type="dt" sz="half" idx="10"/>
          </p:nvPr>
        </p:nvSpPr>
        <p:spPr/>
        <p:txBody>
          <a:bodyPr/>
          <a:lstStyle/>
          <a:p>
            <a:fld id="{F80D860E-5CD6-46D5-BB7B-8001F3A1CA77}" type="datetimeFigureOut">
              <a:rPr kumimoji="1" lang="ja-JP" altLang="en-US" smtClean="0"/>
              <a:t>2024/10/8</a:t>
            </a:fld>
            <a:endParaRPr kumimoji="1" lang="ja-JP" altLang="en-US"/>
          </a:p>
        </p:txBody>
      </p:sp>
      <p:sp>
        <p:nvSpPr>
          <p:cNvPr id="3" name="フッター プレースホルダー 2"/>
          <p:cNvSpPr>
            <a:spLocks noGrp="1"/>
          </p:cNvSpPr>
          <p:nvPr>
            <p:ph type="ftr" sz="quarter" idx="11"/>
          </p:nvPr>
        </p:nvSpPr>
        <p:spPr/>
        <p:txBody>
          <a:bodyPr/>
          <a:lstStyle/>
          <a:p>
            <a:endParaRPr kumimoji="1" lang="ja-JP" altLang="en-US"/>
          </a:p>
        </p:txBody>
      </p:sp>
      <p:sp>
        <p:nvSpPr>
          <p:cNvPr id="4" name="スライド番号プレースホルダー 3"/>
          <p:cNvSpPr>
            <a:spLocks noGrp="1"/>
          </p:cNvSpPr>
          <p:nvPr>
            <p:ph type="sldNum" sz="quarter" idx="12"/>
          </p:nvPr>
        </p:nvSpPr>
        <p:spPr/>
        <p:txBody>
          <a:bodyPr/>
          <a:lstStyle/>
          <a:p>
            <a:fld id="{E7A12486-1B5E-4DD5-8C1E-D2F983DEB7CA}" type="slidenum">
              <a:rPr kumimoji="1" lang="ja-JP" altLang="en-US" smtClean="0"/>
              <a:t>‹#›</a:t>
            </a:fld>
            <a:endParaRPr kumimoji="1" lang="ja-JP" altLang="en-US"/>
          </a:p>
        </p:txBody>
      </p:sp>
    </p:spTree>
    <p:extLst>
      <p:ext uri="{BB962C8B-B14F-4D97-AF65-F5344CB8AC3E}">
        <p14:creationId xmlns:p14="http://schemas.microsoft.com/office/powerpoint/2010/main" val="18160866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10;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F80D860E-5CD6-46D5-BB7B-8001F3A1CA77}" type="datetimeFigureOut">
              <a:rPr kumimoji="1" lang="ja-JP" altLang="en-US" smtClean="0"/>
              <a:t>2024/10/8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7A12486-1B5E-4DD5-8C1E-D2F983DEB7CA}" type="slidenum">
              <a:rPr kumimoji="1" lang="ja-JP" altLang="en-US" smtClean="0"/>
              <a:t>‹#›</a:t>
            </a:fld>
            <a:endParaRPr kumimoji="1" lang="ja-JP" altLang="en-US"/>
          </a:p>
        </p:txBody>
      </p:sp>
    </p:spTree>
    <p:extLst>
      <p:ext uri="{BB962C8B-B14F-4D97-AF65-F5344CB8AC3E}">
        <p14:creationId xmlns:p14="http://schemas.microsoft.com/office/powerpoint/2010/main" val="1552811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p:cNvSpPr>
            <a:spLocks noGrp="1"/>
          </p:cNvSpPr>
          <p:nvPr>
            <p:ph type="dt" sz="half" idx="10"/>
          </p:nvPr>
        </p:nvSpPr>
        <p:spPr/>
        <p:txBody>
          <a:bodyPr/>
          <a:lstStyle/>
          <a:p>
            <a:fld id="{F80D860E-5CD6-46D5-BB7B-8001F3A1CA77}" type="datetimeFigureOut">
              <a:rPr kumimoji="1" lang="ja-JP" altLang="en-US" smtClean="0"/>
              <a:t>2024/10/8</a:t>
            </a:fld>
            <a:endParaRPr kumimoji="1" lang="ja-JP" altLang="en-US"/>
          </a:p>
        </p:txBody>
      </p:sp>
      <p:sp>
        <p:nvSpPr>
          <p:cNvPr id="6" name="フッター プレースホルダー 5"/>
          <p:cNvSpPr>
            <a:spLocks noGrp="1"/>
          </p:cNvSpPr>
          <p:nvPr>
            <p:ph type="ftr" sz="quarter" idx="11"/>
          </p:nvPr>
        </p:nvSpPr>
        <p:spPr/>
        <p:txBody>
          <a:bodyPr/>
          <a:lstStyle/>
          <a:p>
            <a:endParaRPr kumimoji="1" lang="ja-JP" altLang="en-US"/>
          </a:p>
        </p:txBody>
      </p:sp>
      <p:sp>
        <p:nvSpPr>
          <p:cNvPr id="7" name="スライド番号プレースホルダー 6"/>
          <p:cNvSpPr>
            <a:spLocks noGrp="1"/>
          </p:cNvSpPr>
          <p:nvPr>
            <p:ph type="sldNum" sz="quarter" idx="12"/>
          </p:nvPr>
        </p:nvSpPr>
        <p:spPr/>
        <p:txBody>
          <a:bodyPr/>
          <a:lstStyle/>
          <a:p>
            <a:fld id="{E7A12486-1B5E-4DD5-8C1E-D2F983DEB7CA}" type="slidenum">
              <a:rPr kumimoji="1" lang="ja-JP" altLang="en-US" smtClean="0"/>
              <a:t>‹#›</a:t>
            </a:fld>
            <a:endParaRPr kumimoji="1" lang="ja-JP" altLang="en-US"/>
          </a:p>
        </p:txBody>
      </p:sp>
    </p:spTree>
    <p:extLst>
      <p:ext uri="{BB962C8B-B14F-4D97-AF65-F5344CB8AC3E}">
        <p14:creationId xmlns:p14="http://schemas.microsoft.com/office/powerpoint/2010/main" val="11042401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0D860E-5CD6-46D5-BB7B-8001F3A1CA77}" type="datetimeFigureOut">
              <a:rPr kumimoji="1" lang="ja-JP" altLang="en-US" smtClean="0"/>
              <a:t>2024/10/8</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A12486-1B5E-4DD5-8C1E-D2F983DEB7CA}" type="slidenum">
              <a:rPr kumimoji="1" lang="ja-JP" altLang="en-US" smtClean="0"/>
              <a:t>‹#›</a:t>
            </a:fld>
            <a:endParaRPr kumimoji="1" lang="ja-JP" altLang="en-US"/>
          </a:p>
        </p:txBody>
      </p:sp>
    </p:spTree>
    <p:extLst>
      <p:ext uri="{BB962C8B-B14F-4D97-AF65-F5344CB8AC3E}">
        <p14:creationId xmlns:p14="http://schemas.microsoft.com/office/powerpoint/2010/main" val="1302122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dirty="0"/>
              <a:t>マスター タイトルの書式設定</a:t>
            </a:r>
          </a:p>
        </p:txBody>
      </p:sp>
      <p:sp>
        <p:nvSpPr>
          <p:cNvPr id="3" name="テキスト プレースホルダー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dirty="0"/>
              <a:t>マスター テキストの書式設定</a:t>
            </a:r>
          </a:p>
          <a:p>
            <a:pPr lvl="1"/>
            <a:r>
              <a:rPr kumimoji="1" lang="ja-JP" altLang="en-US" dirty="0"/>
              <a:t>第 </a:t>
            </a:r>
            <a:r>
              <a:rPr kumimoji="1" lang="en-US" altLang="ja-JP" dirty="0"/>
              <a:t>2 </a:t>
            </a:r>
            <a:r>
              <a:rPr kumimoji="1" lang="ja-JP" altLang="en-US" dirty="0"/>
              <a:t>レベル</a:t>
            </a:r>
          </a:p>
          <a:p>
            <a:pPr lvl="2"/>
            <a:r>
              <a:rPr kumimoji="1" lang="ja-JP" altLang="en-US" dirty="0"/>
              <a:t>第 </a:t>
            </a:r>
            <a:r>
              <a:rPr kumimoji="1" lang="en-US" altLang="ja-JP" dirty="0"/>
              <a:t>3 </a:t>
            </a:r>
            <a:r>
              <a:rPr kumimoji="1" lang="ja-JP" altLang="en-US" dirty="0"/>
              <a:t>レベル</a:t>
            </a:r>
          </a:p>
          <a:p>
            <a:pPr lvl="3"/>
            <a:r>
              <a:rPr kumimoji="1" lang="ja-JP" altLang="en-US" dirty="0"/>
              <a:t>第 </a:t>
            </a:r>
            <a:r>
              <a:rPr kumimoji="1" lang="en-US" altLang="ja-JP" dirty="0"/>
              <a:t>4 </a:t>
            </a:r>
            <a:r>
              <a:rPr kumimoji="1" lang="ja-JP" altLang="en-US" dirty="0"/>
              <a:t>レベル</a:t>
            </a:r>
          </a:p>
          <a:p>
            <a:pPr lvl="4"/>
            <a:r>
              <a:rPr kumimoji="1" lang="ja-JP" altLang="en-US" dirty="0"/>
              <a:t>第 </a:t>
            </a:r>
            <a:r>
              <a:rPr kumimoji="1" lang="en-US" altLang="ja-JP" dirty="0"/>
              <a:t>5 </a:t>
            </a:r>
            <a:r>
              <a:rPr kumimoji="1" lang="ja-JP" altLang="en-US" dirty="0"/>
              <a:t>レベル</a:t>
            </a:r>
          </a:p>
        </p:txBody>
      </p:sp>
      <p:sp>
        <p:nvSpPr>
          <p:cNvPr id="4" name="日付プレースホルダー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5B37E6-B804-483A-AE4D-B69F6451B06D}" type="datetimeFigureOut">
              <a:rPr kumimoji="1" lang="ja-JP" altLang="en-US" smtClean="0"/>
              <a:t>2024/10/8</a:t>
            </a:fld>
            <a:endParaRPr kumimoji="1" lang="ja-JP" altLang="en-US"/>
          </a:p>
        </p:txBody>
      </p:sp>
      <p:sp>
        <p:nvSpPr>
          <p:cNvPr id="5" name="フッター プレースホルダー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5E4A69-E9E7-4ADA-BB13-F1F194B72DD6}" type="slidenum">
              <a:rPr kumimoji="1" lang="ja-JP" altLang="en-US" smtClean="0"/>
              <a:t>‹#›</a:t>
            </a:fld>
            <a:endParaRPr kumimoji="1" lang="ja-JP" altLang="en-US"/>
          </a:p>
        </p:txBody>
      </p:sp>
    </p:spTree>
    <p:extLst>
      <p:ext uri="{BB962C8B-B14F-4D97-AF65-F5344CB8AC3E}">
        <p14:creationId xmlns:p14="http://schemas.microsoft.com/office/powerpoint/2010/main" val="26989812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microsoft.com/office/2007/relationships/media" Target="../media/media7.mp4"/><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notesSlide" Target="../notesSlides/notesSlide10.xml"/><Relationship Id="rId11" Type="http://schemas.openxmlformats.org/officeDocument/2006/relationships/image" Target="../media/image17.png"/><Relationship Id="rId5" Type="http://schemas.openxmlformats.org/officeDocument/2006/relationships/slideLayout" Target="../slideLayouts/slideLayout2.xml"/><Relationship Id="rId10" Type="http://schemas.openxmlformats.org/officeDocument/2006/relationships/image" Target="../media/image16.png"/><Relationship Id="rId4" Type="http://schemas.openxmlformats.org/officeDocument/2006/relationships/video" Target="../media/media7.mp4"/><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13.png"/><Relationship Id="rId5" Type="http://schemas.openxmlformats.org/officeDocument/2006/relationships/image" Target="../media/image27.jp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3" Type="http://schemas.microsoft.com/office/2007/relationships/media" Target="../media/media4.mp4"/><Relationship Id="rId7" Type="http://schemas.openxmlformats.org/officeDocument/2006/relationships/slideLayout" Target="../slideLayouts/slideLayout2.xml"/><Relationship Id="rId12" Type="http://schemas.openxmlformats.org/officeDocument/2006/relationships/chart" Target="../charts/chart1.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11" Type="http://schemas.openxmlformats.org/officeDocument/2006/relationships/image" Target="../media/image12.png"/><Relationship Id="rId5" Type="http://schemas.microsoft.com/office/2007/relationships/media" Target="../media/media5.mp4"/><Relationship Id="rId10" Type="http://schemas.openxmlformats.org/officeDocument/2006/relationships/image" Target="../media/image11.png"/><Relationship Id="rId4" Type="http://schemas.openxmlformats.org/officeDocument/2006/relationships/video" Target="../media/media4.mp4"/><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429127" y="1199856"/>
            <a:ext cx="5381767" cy="1121605"/>
          </a:xfrm>
        </p:spPr>
        <p:txBody>
          <a:bodyPr>
            <a:normAutofit/>
          </a:bodyPr>
          <a:lstStyle/>
          <a:p>
            <a:r>
              <a:rPr kumimoji="1" lang="ja-JP" altLang="en-US" dirty="0">
                <a:latin typeface="メイリオ" panose="020B0604030504040204" pitchFamily="50" charset="-128"/>
                <a:ea typeface="メイリオ" panose="020B0604030504040204" pitchFamily="50" charset="-128"/>
              </a:rPr>
              <a:t>日齢</a:t>
            </a:r>
            <a:r>
              <a:rPr lang="en-US" altLang="ja-JP" dirty="0">
                <a:latin typeface="メイリオ" panose="020B0604030504040204" pitchFamily="50" charset="-128"/>
                <a:ea typeface="メイリオ" panose="020B0604030504040204" pitchFamily="50" charset="-128"/>
              </a:rPr>
              <a:t>12</a:t>
            </a:r>
            <a:r>
              <a:rPr kumimoji="1" lang="ja-JP" altLang="en-US" dirty="0">
                <a:latin typeface="メイリオ" panose="020B0604030504040204" pitchFamily="50" charset="-128"/>
                <a:ea typeface="メイリオ" panose="020B0604030504040204" pitchFamily="50" charset="-128"/>
              </a:rPr>
              <a:t>　</a:t>
            </a:r>
            <a:r>
              <a:rPr lang="ja-JP" altLang="en-US" dirty="0">
                <a:latin typeface="メイリオ" panose="020B0604030504040204" pitchFamily="50" charset="-128"/>
                <a:ea typeface="メイリオ" panose="020B0604030504040204" pitchFamily="50" charset="-128"/>
              </a:rPr>
              <a:t>女児</a:t>
            </a:r>
            <a:endParaRPr kumimoji="1" lang="ja-JP" altLang="en-US" dirty="0">
              <a:latin typeface="メイリオ" panose="020B0604030504040204" pitchFamily="50" charset="-128"/>
              <a:ea typeface="メイリオ" panose="020B0604030504040204" pitchFamily="50" charset="-128"/>
            </a:endParaRPr>
          </a:p>
        </p:txBody>
      </p:sp>
      <p:sp>
        <p:nvSpPr>
          <p:cNvPr id="3" name="サブタイトル 2"/>
          <p:cNvSpPr>
            <a:spLocks noGrp="1"/>
          </p:cNvSpPr>
          <p:nvPr>
            <p:ph type="subTitle" idx="1"/>
          </p:nvPr>
        </p:nvSpPr>
        <p:spPr>
          <a:xfrm>
            <a:off x="2970228" y="2715209"/>
            <a:ext cx="7059843" cy="2782136"/>
          </a:xfrm>
        </p:spPr>
        <p:txBody>
          <a:bodyPr>
            <a:noAutofit/>
          </a:bodyPr>
          <a:lstStyle/>
          <a:p>
            <a:pPr algn="l"/>
            <a:r>
              <a:rPr lang="ja-JP" altLang="en-US" dirty="0">
                <a:latin typeface="メイリオ" panose="020B0604030504040204" pitchFamily="50" charset="-128"/>
                <a:ea typeface="メイリオ" panose="020B0604030504040204" pitchFamily="50" charset="-128"/>
              </a:rPr>
              <a:t>＃早産・超低出生体重児（</a:t>
            </a:r>
            <a:r>
              <a:rPr lang="en-US" altLang="ja-JP" dirty="0">
                <a:latin typeface="メイリオ" panose="020B0604030504040204" pitchFamily="50" charset="-128"/>
                <a:ea typeface="メイリオ" panose="020B0604030504040204" pitchFamily="50" charset="-128"/>
              </a:rPr>
              <a:t>24</a:t>
            </a:r>
            <a:r>
              <a:rPr lang="ja-JP" altLang="en-US" dirty="0">
                <a:latin typeface="メイリオ" panose="020B0604030504040204" pitchFamily="50" charset="-128"/>
                <a:ea typeface="メイリオ" panose="020B0604030504040204" pitchFamily="50" charset="-128"/>
              </a:rPr>
              <a:t>週</a:t>
            </a:r>
            <a:r>
              <a:rPr lang="en-US" altLang="ja-JP" dirty="0">
                <a:latin typeface="メイリオ" panose="020B0604030504040204" pitchFamily="50" charset="-128"/>
                <a:ea typeface="メイリオ" panose="020B0604030504040204" pitchFamily="50" charset="-128"/>
              </a:rPr>
              <a:t>4</a:t>
            </a:r>
            <a:r>
              <a:rPr lang="ja-JP" altLang="en-US" dirty="0">
                <a:latin typeface="メイリオ" panose="020B0604030504040204" pitchFamily="50" charset="-128"/>
                <a:ea typeface="メイリオ" panose="020B0604030504040204" pitchFamily="50" charset="-128"/>
              </a:rPr>
              <a:t>日、</a:t>
            </a:r>
            <a:r>
              <a:rPr lang="en-US" altLang="ja-JP" dirty="0">
                <a:latin typeface="メイリオ" panose="020B0604030504040204" pitchFamily="50" charset="-128"/>
                <a:ea typeface="メイリオ" panose="020B0604030504040204" pitchFamily="50" charset="-128"/>
              </a:rPr>
              <a:t>509g</a:t>
            </a:r>
            <a:r>
              <a:rPr lang="ja-JP" altLang="en-US" dirty="0">
                <a:latin typeface="メイリオ" panose="020B0604030504040204" pitchFamily="50" charset="-128"/>
                <a:ea typeface="メイリオ" panose="020B0604030504040204" pitchFamily="50" charset="-128"/>
              </a:rPr>
              <a:t>）</a:t>
            </a:r>
          </a:p>
          <a:p>
            <a:pPr algn="l"/>
            <a:r>
              <a:rPr lang="ja-JP" altLang="en-US" dirty="0">
                <a:latin typeface="メイリオ" panose="020B0604030504040204" pitchFamily="50" charset="-128"/>
                <a:ea typeface="メイリオ" panose="020B0604030504040204" pitchFamily="50" charset="-128"/>
              </a:rPr>
              <a:t>＃重症新生児仮死（</a:t>
            </a:r>
            <a:r>
              <a:rPr lang="en-US" altLang="ja-JP" dirty="0">
                <a:latin typeface="メイリオ" panose="020B0604030504040204" pitchFamily="50" charset="-128"/>
                <a:ea typeface="メイリオ" panose="020B0604030504040204" pitchFamily="50" charset="-128"/>
              </a:rPr>
              <a:t>Apgar score 2/4/4)</a:t>
            </a:r>
          </a:p>
          <a:p>
            <a:pPr algn="l"/>
            <a:r>
              <a:rPr lang="ja-JP" altLang="en-US" dirty="0">
                <a:latin typeface="メイリオ" panose="020B0604030504040204" pitchFamily="50" charset="-128"/>
                <a:ea typeface="メイリオ" panose="020B0604030504040204" pitchFamily="50" charset="-128"/>
              </a:rPr>
              <a:t>＃新生児呼吸窮迫症候群</a:t>
            </a:r>
            <a:endParaRPr lang="en-US" altLang="ja-JP" dirty="0">
              <a:latin typeface="メイリオ" panose="020B0604030504040204" pitchFamily="50" charset="-128"/>
              <a:ea typeface="メイリオ" panose="020B0604030504040204" pitchFamily="50" charset="-128"/>
            </a:endParaRPr>
          </a:p>
          <a:p>
            <a:pPr algn="l"/>
            <a:r>
              <a:rPr lang="ja-JP" altLang="en-US" dirty="0">
                <a:latin typeface="メイリオ" panose="020B0604030504040204" pitchFamily="50" charset="-128"/>
                <a:ea typeface="メイリオ" panose="020B0604030504040204" pitchFamily="50" charset="-128"/>
              </a:rPr>
              <a:t>＃肺出血</a:t>
            </a:r>
            <a:endParaRPr lang="en-US" altLang="ja-JP" dirty="0">
              <a:latin typeface="メイリオ" panose="020B0604030504040204" pitchFamily="50" charset="-128"/>
              <a:ea typeface="メイリオ" panose="020B0604030504040204" pitchFamily="50" charset="-128"/>
            </a:endParaRPr>
          </a:p>
          <a:p>
            <a:pPr algn="l"/>
            <a:r>
              <a:rPr lang="ja-JP" altLang="en-US" dirty="0">
                <a:latin typeface="メイリオ" panose="020B0604030504040204" pitchFamily="50" charset="-128"/>
                <a:ea typeface="メイリオ" panose="020B0604030504040204" pitchFamily="50" charset="-128"/>
              </a:rPr>
              <a:t>＃新生児遷延性肺高血圧</a:t>
            </a:r>
            <a:endParaRPr lang="en-US" altLang="ja-JP" dirty="0">
              <a:latin typeface="メイリオ" panose="020B0604030504040204" pitchFamily="50" charset="-128"/>
              <a:ea typeface="メイリオ" panose="020B0604030504040204" pitchFamily="50" charset="-128"/>
            </a:endParaRPr>
          </a:p>
          <a:p>
            <a:pPr algn="l"/>
            <a:r>
              <a:rPr lang="ja-JP" altLang="en-US" dirty="0">
                <a:latin typeface="メイリオ" panose="020B0604030504040204" pitchFamily="50" charset="-128"/>
                <a:ea typeface="メイリオ" panose="020B0604030504040204" pitchFamily="50" charset="-128"/>
              </a:rPr>
              <a:t>＃未熟児動脈管開存症</a:t>
            </a:r>
            <a:endParaRPr lang="en-US" altLang="ja-JP" dirty="0">
              <a:latin typeface="メイリオ" panose="020B0604030504040204" pitchFamily="50" charset="-128"/>
              <a:ea typeface="メイリオ" panose="020B0604030504040204" pitchFamily="50" charset="-128"/>
            </a:endParaRPr>
          </a:p>
          <a:p>
            <a:pPr algn="l"/>
            <a:r>
              <a:rPr lang="ja-JP" altLang="en-US" dirty="0">
                <a:latin typeface="メイリオ" panose="020B0604030504040204" pitchFamily="50" charset="-128"/>
                <a:ea typeface="メイリオ" panose="020B0604030504040204" pitchFamily="50" charset="-128"/>
              </a:rPr>
              <a:t>＃両側脳室内出血</a:t>
            </a:r>
            <a:endParaRPr lang="en-US" altLang="ja-JP" dirty="0">
              <a:latin typeface="メイリオ" panose="020B0604030504040204" pitchFamily="50" charset="-128"/>
              <a:ea typeface="メイリオ" panose="020B0604030504040204" pitchFamily="50" charset="-128"/>
            </a:endParaRPr>
          </a:p>
          <a:p>
            <a:pPr algn="l"/>
            <a:r>
              <a:rPr lang="ja-JP" altLang="en-US" dirty="0">
                <a:latin typeface="メイリオ" panose="020B0604030504040204" pitchFamily="50" charset="-128"/>
                <a:ea typeface="メイリオ" panose="020B0604030504040204" pitchFamily="50" charset="-128"/>
              </a:rPr>
              <a:t>＃限局性腸管穿孔</a:t>
            </a:r>
            <a:endParaRPr lang="en-US" altLang="ja-JP" dirty="0">
              <a:latin typeface="メイリオ" panose="020B0604030504040204" pitchFamily="50" charset="-128"/>
              <a:ea typeface="メイリオ" panose="020B0604030504040204" pitchFamily="50" charset="-128"/>
            </a:endParaRPr>
          </a:p>
          <a:p>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664239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1950623" y="2379188"/>
            <a:ext cx="2911618" cy="447017"/>
            <a:chOff x="2048149" y="3392878"/>
            <a:chExt cx="2696571" cy="447017"/>
          </a:xfrm>
        </p:grpSpPr>
        <p:sp>
          <p:nvSpPr>
            <p:cNvPr id="24" name="テキスト ボックス 23"/>
            <p:cNvSpPr txBox="1"/>
            <p:nvPr/>
          </p:nvSpPr>
          <p:spPr>
            <a:xfrm>
              <a:off x="2048149" y="3500732"/>
              <a:ext cx="2696571" cy="333395"/>
            </a:xfrm>
            <a:prstGeom prst="rect">
              <a:avLst/>
            </a:prstGeom>
            <a:solidFill>
              <a:schemeClr val="accent6">
                <a:lumMod val="20000"/>
                <a:lumOff val="80000"/>
              </a:schemeClr>
            </a:solidFill>
          </p:spPr>
          <p:txBody>
            <a:bodyPr wrap="square" rtlCol="0">
              <a:spAutoFit/>
            </a:bodyPr>
            <a:lstStyle/>
            <a:p>
              <a:pPr lvl="0">
                <a:defRPr/>
              </a:pPr>
              <a:endParaRPr lang="en-US" altLang="ja-JP" sz="2000" b="1" dirty="0">
                <a:solidFill>
                  <a:prstClr val="black"/>
                </a:solidFill>
                <a:latin typeface="メイリオ" panose="020B0604030504040204" pitchFamily="50" charset="-128"/>
                <a:ea typeface="メイリオ" panose="020B0604030504040204" pitchFamily="50" charset="-128"/>
              </a:endParaRPr>
            </a:p>
          </p:txBody>
        </p:sp>
        <p:sp>
          <p:nvSpPr>
            <p:cNvPr id="25" name="テキスト ボックス 24"/>
            <p:cNvSpPr txBox="1"/>
            <p:nvPr/>
          </p:nvSpPr>
          <p:spPr>
            <a:xfrm>
              <a:off x="2349069" y="3392878"/>
              <a:ext cx="2009571" cy="447017"/>
            </a:xfrm>
            <a:prstGeom prst="rect">
              <a:avLst/>
            </a:prstGeom>
            <a:solidFill>
              <a:schemeClr val="accent6">
                <a:lumMod val="20000"/>
                <a:lumOff val="80000"/>
              </a:schemeClr>
            </a:solidFill>
          </p:spPr>
          <p:txBody>
            <a:bodyPr wrap="square" rtlCol="0">
              <a:spAutoFit/>
            </a:bodyPr>
            <a:lstStyle/>
            <a:p>
              <a:pPr lvl="0">
                <a:defRPr/>
              </a:pPr>
              <a:endParaRPr lang="en-US" altLang="ja-JP" sz="2000" b="1" dirty="0">
                <a:solidFill>
                  <a:prstClr val="black"/>
                </a:solidFill>
                <a:latin typeface="メイリオ" panose="020B0604030504040204" pitchFamily="50" charset="-128"/>
                <a:ea typeface="メイリオ" panose="020B0604030504040204" pitchFamily="50" charset="-128"/>
              </a:endParaRPr>
            </a:p>
          </p:txBody>
        </p:sp>
      </p:grpSp>
      <p:sp>
        <p:nvSpPr>
          <p:cNvPr id="37" name="コンテンツ プレースホルダー 2"/>
          <p:cNvSpPr txBox="1">
            <a:spLocks/>
          </p:cNvSpPr>
          <p:nvPr/>
        </p:nvSpPr>
        <p:spPr>
          <a:xfrm>
            <a:off x="-1" y="287328"/>
            <a:ext cx="9490365" cy="4232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a:t>
            </a:r>
            <a:r>
              <a:rPr kumimoji="1" lang="ja-JP" altLang="en-US"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入院後経過</a:t>
            </a:r>
            <a:r>
              <a:rPr kumimoji="1" lang="en-US" altLang="ja-JP"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a:t>
            </a:r>
            <a:r>
              <a:rPr kumimoji="1" lang="ja-JP" altLang="en-US"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 ＃</a:t>
            </a:r>
            <a:r>
              <a:rPr lang="ja-JP" altLang="en-US" noProof="0" dirty="0">
                <a:solidFill>
                  <a:prstClr val="black"/>
                </a:solidFill>
                <a:latin typeface="メイリオ" panose="020B0604030504040204" pitchFamily="50" charset="-128"/>
                <a:ea typeface="メイリオ" panose="020B0604030504040204" pitchFamily="50" charset="-128"/>
              </a:rPr>
              <a:t>神経：両側脳室内出血</a:t>
            </a:r>
            <a:endParaRPr kumimoji="1" lang="en-US" altLang="ja-JP"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endParaRPr>
          </a:p>
        </p:txBody>
      </p:sp>
      <p:grpSp>
        <p:nvGrpSpPr>
          <p:cNvPr id="13" name="グループ化 12"/>
          <p:cNvGrpSpPr/>
          <p:nvPr/>
        </p:nvGrpSpPr>
        <p:grpSpPr>
          <a:xfrm>
            <a:off x="2029652" y="2880714"/>
            <a:ext cx="9489305" cy="369332"/>
            <a:chOff x="5743728" y="2044447"/>
            <a:chExt cx="6636784" cy="369332"/>
          </a:xfrm>
        </p:grpSpPr>
        <p:cxnSp>
          <p:nvCxnSpPr>
            <p:cNvPr id="39" name="直線矢印コネクタ 38"/>
            <p:cNvCxnSpPr/>
            <p:nvPr/>
          </p:nvCxnSpPr>
          <p:spPr>
            <a:xfrm flipV="1">
              <a:off x="6091314" y="2189175"/>
              <a:ext cx="6289198" cy="6837"/>
            </a:xfrm>
            <a:prstGeom prst="straightConnector1">
              <a:avLst/>
            </a:prstGeom>
            <a:ln w="76200">
              <a:solidFill>
                <a:schemeClr val="accent6">
                  <a:lumMod val="75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6" name="テキスト ボックス 45"/>
            <p:cNvSpPr txBox="1"/>
            <p:nvPr/>
          </p:nvSpPr>
          <p:spPr>
            <a:xfrm>
              <a:off x="5743728" y="2044447"/>
              <a:ext cx="552236" cy="369332"/>
            </a:xfrm>
            <a:prstGeom prst="rect">
              <a:avLst/>
            </a:prstGeom>
            <a:noFill/>
          </p:spPr>
          <p:txBody>
            <a:bodyPr wrap="square" rtlCol="0">
              <a:spAutoFit/>
            </a:bodyPr>
            <a:lstStyle/>
            <a:p>
              <a:pPr lvl="0">
                <a:defRPr/>
              </a:pPr>
              <a:r>
                <a:rPr lang="en-US" altLang="ja-JP" b="1" dirty="0">
                  <a:solidFill>
                    <a:prstClr val="black"/>
                  </a:solidFill>
                  <a:latin typeface="メイリオ" panose="020B0604030504040204" pitchFamily="50" charset="-128"/>
                  <a:ea typeface="メイリオ" panose="020B0604030504040204" pitchFamily="50" charset="-128"/>
                </a:rPr>
                <a:t>PB</a:t>
              </a:r>
              <a:r>
                <a:rPr lang="ja-JP" altLang="en-US" b="1" dirty="0">
                  <a:solidFill>
                    <a:prstClr val="black"/>
                  </a:solidFill>
                  <a:latin typeface="メイリオ" panose="020B0604030504040204" pitchFamily="50" charset="-128"/>
                  <a:ea typeface="メイリオ" panose="020B0604030504040204" pitchFamily="50" charset="-128"/>
                </a:rPr>
                <a:t>　　　　　　　　　</a:t>
              </a:r>
              <a:endParaRPr lang="en-US" altLang="ja-JP" b="1" dirty="0">
                <a:solidFill>
                  <a:prstClr val="black"/>
                </a:solidFill>
                <a:latin typeface="メイリオ" panose="020B0604030504040204" pitchFamily="50" charset="-128"/>
                <a:ea typeface="メイリオ" panose="020B0604030504040204" pitchFamily="50" charset="-128"/>
              </a:endParaRPr>
            </a:p>
          </p:txBody>
        </p:sp>
      </p:grpSp>
      <p:grpSp>
        <p:nvGrpSpPr>
          <p:cNvPr id="67" name="グループ化 66"/>
          <p:cNvGrpSpPr/>
          <p:nvPr/>
        </p:nvGrpSpPr>
        <p:grpSpPr>
          <a:xfrm>
            <a:off x="1595953" y="1231496"/>
            <a:ext cx="1262561" cy="763838"/>
            <a:chOff x="5075430" y="2743224"/>
            <a:chExt cx="920228" cy="763838"/>
          </a:xfrm>
        </p:grpSpPr>
        <p:sp>
          <p:nvSpPr>
            <p:cNvPr id="68" name="星 7 67"/>
            <p:cNvSpPr/>
            <p:nvPr/>
          </p:nvSpPr>
          <p:spPr>
            <a:xfrm>
              <a:off x="5075430" y="2743224"/>
              <a:ext cx="920228" cy="617733"/>
            </a:xfrm>
            <a:prstGeom prst="star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ボックス 68"/>
            <p:cNvSpPr txBox="1"/>
            <p:nvPr/>
          </p:nvSpPr>
          <p:spPr>
            <a:xfrm>
              <a:off x="5231156" y="2922287"/>
              <a:ext cx="7236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latin typeface="メイリオ" panose="020B0604030504040204" pitchFamily="50" charset="-128"/>
                  <a:ea typeface="メイリオ" panose="020B0604030504040204" pitchFamily="50" charset="-128"/>
                </a:rPr>
                <a:t>肺出血</a:t>
              </a:r>
              <a:endPar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endParaRPr>
            </a:p>
          </p:txBody>
        </p:sp>
      </p:grpSp>
      <p:graphicFrame>
        <p:nvGraphicFramePr>
          <p:cNvPr id="71" name="表 70"/>
          <p:cNvGraphicFramePr>
            <a:graphicFrameLocks noGrp="1"/>
          </p:cNvGraphicFramePr>
          <p:nvPr>
            <p:extLst>
              <p:ext uri="{D42A27DB-BD31-4B8C-83A1-F6EECF244321}">
                <p14:modId xmlns:p14="http://schemas.microsoft.com/office/powerpoint/2010/main" val="772822704"/>
              </p:ext>
            </p:extLst>
          </p:nvPr>
        </p:nvGraphicFramePr>
        <p:xfrm>
          <a:off x="524916" y="882046"/>
          <a:ext cx="11051573" cy="365760"/>
        </p:xfrm>
        <a:graphic>
          <a:graphicData uri="http://schemas.openxmlformats.org/drawingml/2006/table">
            <a:tbl>
              <a:tblPr firstRow="1" bandRow="1">
                <a:tableStyleId>{2D5ABB26-0587-4C30-8999-92F81FD0307C}</a:tableStyleId>
              </a:tblPr>
              <a:tblGrid>
                <a:gridCol w="850121">
                  <a:extLst>
                    <a:ext uri="{9D8B030D-6E8A-4147-A177-3AD203B41FA5}">
                      <a16:colId xmlns:a16="http://schemas.microsoft.com/office/drawing/2014/main" val="1391179298"/>
                    </a:ext>
                  </a:extLst>
                </a:gridCol>
                <a:gridCol w="850121">
                  <a:extLst>
                    <a:ext uri="{9D8B030D-6E8A-4147-A177-3AD203B41FA5}">
                      <a16:colId xmlns:a16="http://schemas.microsoft.com/office/drawing/2014/main" val="1137806695"/>
                    </a:ext>
                  </a:extLst>
                </a:gridCol>
                <a:gridCol w="850121">
                  <a:extLst>
                    <a:ext uri="{9D8B030D-6E8A-4147-A177-3AD203B41FA5}">
                      <a16:colId xmlns:a16="http://schemas.microsoft.com/office/drawing/2014/main" val="3248452504"/>
                    </a:ext>
                  </a:extLst>
                </a:gridCol>
                <a:gridCol w="865362">
                  <a:extLst>
                    <a:ext uri="{9D8B030D-6E8A-4147-A177-3AD203B41FA5}">
                      <a16:colId xmlns:a16="http://schemas.microsoft.com/office/drawing/2014/main" val="365235528"/>
                    </a:ext>
                  </a:extLst>
                </a:gridCol>
                <a:gridCol w="834880">
                  <a:extLst>
                    <a:ext uri="{9D8B030D-6E8A-4147-A177-3AD203B41FA5}">
                      <a16:colId xmlns:a16="http://schemas.microsoft.com/office/drawing/2014/main" val="4160323163"/>
                    </a:ext>
                  </a:extLst>
                </a:gridCol>
                <a:gridCol w="850121">
                  <a:extLst>
                    <a:ext uri="{9D8B030D-6E8A-4147-A177-3AD203B41FA5}">
                      <a16:colId xmlns:a16="http://schemas.microsoft.com/office/drawing/2014/main" val="1415145082"/>
                    </a:ext>
                  </a:extLst>
                </a:gridCol>
                <a:gridCol w="850121">
                  <a:extLst>
                    <a:ext uri="{9D8B030D-6E8A-4147-A177-3AD203B41FA5}">
                      <a16:colId xmlns:a16="http://schemas.microsoft.com/office/drawing/2014/main" val="2457272721"/>
                    </a:ext>
                  </a:extLst>
                </a:gridCol>
                <a:gridCol w="850121">
                  <a:extLst>
                    <a:ext uri="{9D8B030D-6E8A-4147-A177-3AD203B41FA5}">
                      <a16:colId xmlns:a16="http://schemas.microsoft.com/office/drawing/2014/main" val="2006849918"/>
                    </a:ext>
                  </a:extLst>
                </a:gridCol>
                <a:gridCol w="850121">
                  <a:extLst>
                    <a:ext uri="{9D8B030D-6E8A-4147-A177-3AD203B41FA5}">
                      <a16:colId xmlns:a16="http://schemas.microsoft.com/office/drawing/2014/main" val="993446045"/>
                    </a:ext>
                  </a:extLst>
                </a:gridCol>
                <a:gridCol w="850121">
                  <a:extLst>
                    <a:ext uri="{9D8B030D-6E8A-4147-A177-3AD203B41FA5}">
                      <a16:colId xmlns:a16="http://schemas.microsoft.com/office/drawing/2014/main" val="2570154169"/>
                    </a:ext>
                  </a:extLst>
                </a:gridCol>
                <a:gridCol w="850121">
                  <a:extLst>
                    <a:ext uri="{9D8B030D-6E8A-4147-A177-3AD203B41FA5}">
                      <a16:colId xmlns:a16="http://schemas.microsoft.com/office/drawing/2014/main" val="1413334152"/>
                    </a:ext>
                  </a:extLst>
                </a:gridCol>
                <a:gridCol w="850121">
                  <a:extLst>
                    <a:ext uri="{9D8B030D-6E8A-4147-A177-3AD203B41FA5}">
                      <a16:colId xmlns:a16="http://schemas.microsoft.com/office/drawing/2014/main" val="3395280856"/>
                    </a:ext>
                  </a:extLst>
                </a:gridCol>
                <a:gridCol w="850121">
                  <a:extLst>
                    <a:ext uri="{9D8B030D-6E8A-4147-A177-3AD203B41FA5}">
                      <a16:colId xmlns:a16="http://schemas.microsoft.com/office/drawing/2014/main" val="3036350009"/>
                    </a:ext>
                  </a:extLst>
                </a:gridCol>
              </a:tblGrid>
              <a:tr h="346080">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0</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1</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2</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3</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4</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5</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6</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7</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8</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9</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10</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11</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12</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5056648"/>
                  </a:ext>
                </a:extLst>
              </a:tr>
            </a:tbl>
          </a:graphicData>
        </a:graphic>
      </p:graphicFrame>
      <p:grpSp>
        <p:nvGrpSpPr>
          <p:cNvPr id="18" name="グループ化 17">
            <a:extLst>
              <a:ext uri="{FF2B5EF4-FFF2-40B4-BE49-F238E27FC236}">
                <a16:creationId xmlns:a16="http://schemas.microsoft.com/office/drawing/2014/main" id="{9AFD383A-8B0C-2346-B645-7A094701BC9A}"/>
              </a:ext>
            </a:extLst>
          </p:cNvPr>
          <p:cNvGrpSpPr/>
          <p:nvPr/>
        </p:nvGrpSpPr>
        <p:grpSpPr>
          <a:xfrm>
            <a:off x="1430961" y="1777765"/>
            <a:ext cx="1270770" cy="617733"/>
            <a:chOff x="5075430" y="2743224"/>
            <a:chExt cx="920228" cy="617733"/>
          </a:xfrm>
        </p:grpSpPr>
        <p:sp>
          <p:nvSpPr>
            <p:cNvPr id="19" name="星 7 18">
              <a:extLst>
                <a:ext uri="{FF2B5EF4-FFF2-40B4-BE49-F238E27FC236}">
                  <a16:creationId xmlns:a16="http://schemas.microsoft.com/office/drawing/2014/main" id="{401DC492-A113-7E4D-8B14-7810BEB7207B}"/>
                </a:ext>
              </a:extLst>
            </p:cNvPr>
            <p:cNvSpPr/>
            <p:nvPr/>
          </p:nvSpPr>
          <p:spPr>
            <a:xfrm>
              <a:off x="5075430" y="2743224"/>
              <a:ext cx="920228" cy="617733"/>
            </a:xfrm>
            <a:prstGeom prst="star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a:extLst>
                <a:ext uri="{FF2B5EF4-FFF2-40B4-BE49-F238E27FC236}">
                  <a16:creationId xmlns:a16="http://schemas.microsoft.com/office/drawing/2014/main" id="{8227F571-4E99-B445-A92B-679B55EB1639}"/>
                </a:ext>
              </a:extLst>
            </p:cNvPr>
            <p:cNvSpPr txBox="1"/>
            <p:nvPr/>
          </p:nvSpPr>
          <p:spPr>
            <a:xfrm>
              <a:off x="5231156" y="2922287"/>
              <a:ext cx="72362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脳出血</a:t>
              </a:r>
            </a:p>
          </p:txBody>
        </p:sp>
      </p:grpSp>
      <p:grpSp>
        <p:nvGrpSpPr>
          <p:cNvPr id="21" name="グループ化 20">
            <a:extLst>
              <a:ext uri="{FF2B5EF4-FFF2-40B4-BE49-F238E27FC236}">
                <a16:creationId xmlns:a16="http://schemas.microsoft.com/office/drawing/2014/main" id="{9AFD383A-8B0C-2346-B645-7A094701BC9A}"/>
              </a:ext>
            </a:extLst>
          </p:cNvPr>
          <p:cNvGrpSpPr/>
          <p:nvPr/>
        </p:nvGrpSpPr>
        <p:grpSpPr>
          <a:xfrm>
            <a:off x="7084449" y="1337263"/>
            <a:ext cx="1270770" cy="763838"/>
            <a:chOff x="5075430" y="2743224"/>
            <a:chExt cx="920228" cy="763838"/>
          </a:xfrm>
        </p:grpSpPr>
        <p:sp>
          <p:nvSpPr>
            <p:cNvPr id="22" name="星 7 21">
              <a:extLst>
                <a:ext uri="{FF2B5EF4-FFF2-40B4-BE49-F238E27FC236}">
                  <a16:creationId xmlns:a16="http://schemas.microsoft.com/office/drawing/2014/main" id="{401DC492-A113-7E4D-8B14-7810BEB7207B}"/>
                </a:ext>
              </a:extLst>
            </p:cNvPr>
            <p:cNvSpPr/>
            <p:nvPr/>
          </p:nvSpPr>
          <p:spPr>
            <a:xfrm>
              <a:off x="5075430" y="2743224"/>
              <a:ext cx="920228" cy="617733"/>
            </a:xfrm>
            <a:prstGeom prst="star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8227F571-4E99-B445-A92B-679B55EB1639}"/>
                </a:ext>
              </a:extLst>
            </p:cNvPr>
            <p:cNvSpPr txBox="1"/>
            <p:nvPr/>
          </p:nvSpPr>
          <p:spPr>
            <a:xfrm>
              <a:off x="5231156" y="2922287"/>
              <a:ext cx="7236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腸穿孔</a:t>
              </a:r>
            </a:p>
          </p:txBody>
        </p:sp>
      </p:grpSp>
      <p:sp>
        <p:nvSpPr>
          <p:cNvPr id="27" name="テキスト ボックス 26"/>
          <p:cNvSpPr txBox="1"/>
          <p:nvPr/>
        </p:nvSpPr>
        <p:spPr>
          <a:xfrm>
            <a:off x="9050139" y="2656125"/>
            <a:ext cx="925031" cy="161852"/>
          </a:xfrm>
          <a:prstGeom prst="rect">
            <a:avLst/>
          </a:prstGeom>
          <a:solidFill>
            <a:schemeClr val="accent6">
              <a:lumMod val="20000"/>
              <a:lumOff val="80000"/>
            </a:schemeClr>
          </a:solidFill>
        </p:spPr>
        <p:txBody>
          <a:bodyPr wrap="square" rtlCol="0">
            <a:spAutoFit/>
          </a:bodyPr>
          <a:lstStyle/>
          <a:p>
            <a:pPr lvl="0">
              <a:defRPr/>
            </a:pPr>
            <a:endParaRPr lang="en-US" altLang="ja-JP" sz="2000" b="1" dirty="0">
              <a:solidFill>
                <a:prstClr val="black"/>
              </a:solidFill>
              <a:latin typeface="メイリオ" panose="020B0604030504040204" pitchFamily="50" charset="-128"/>
              <a:ea typeface="メイリオ" panose="020B0604030504040204" pitchFamily="50" charset="-128"/>
            </a:endParaRPr>
          </a:p>
        </p:txBody>
      </p:sp>
      <p:grpSp>
        <p:nvGrpSpPr>
          <p:cNvPr id="4" name="グループ化 3"/>
          <p:cNvGrpSpPr/>
          <p:nvPr/>
        </p:nvGrpSpPr>
        <p:grpSpPr>
          <a:xfrm>
            <a:off x="182880" y="2305040"/>
            <a:ext cx="11540163" cy="584775"/>
            <a:chOff x="220367" y="3314429"/>
            <a:chExt cx="11350496" cy="584775"/>
          </a:xfrm>
        </p:grpSpPr>
        <p:grpSp>
          <p:nvGrpSpPr>
            <p:cNvPr id="2" name="グループ化 1"/>
            <p:cNvGrpSpPr/>
            <p:nvPr/>
          </p:nvGrpSpPr>
          <p:grpSpPr>
            <a:xfrm>
              <a:off x="220367" y="3314429"/>
              <a:ext cx="8822034" cy="584775"/>
              <a:chOff x="303039" y="1678006"/>
              <a:chExt cx="8798750" cy="584775"/>
            </a:xfrm>
          </p:grpSpPr>
          <p:sp>
            <p:nvSpPr>
              <p:cNvPr id="38" name="テキスト ボックス 37"/>
              <p:cNvSpPr txBox="1"/>
              <p:nvPr/>
            </p:nvSpPr>
            <p:spPr>
              <a:xfrm>
                <a:off x="7710786" y="1877117"/>
                <a:ext cx="1391003" cy="307777"/>
              </a:xfrm>
              <a:prstGeom prst="rect">
                <a:avLst/>
              </a:prstGeom>
              <a:solidFill>
                <a:schemeClr val="accent6">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　　　　　　　　　</a:t>
                </a:r>
              </a:p>
            </p:txBody>
          </p:sp>
          <p:sp>
            <p:nvSpPr>
              <p:cNvPr id="31" name="直角三角形 30"/>
              <p:cNvSpPr/>
              <p:nvPr/>
            </p:nvSpPr>
            <p:spPr>
              <a:xfrm>
                <a:off x="4742232" y="1858541"/>
                <a:ext cx="633800" cy="329003"/>
              </a:xfrm>
              <a:prstGeom prst="rtTriangl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5" name="グループ化 4"/>
              <p:cNvGrpSpPr/>
              <p:nvPr/>
            </p:nvGrpSpPr>
            <p:grpSpPr>
              <a:xfrm>
                <a:off x="303039" y="1678006"/>
                <a:ext cx="7107666" cy="584775"/>
                <a:chOff x="361644" y="1311973"/>
                <a:chExt cx="7056667" cy="584775"/>
              </a:xfrm>
            </p:grpSpPr>
            <p:sp>
              <p:nvSpPr>
                <p:cNvPr id="44" name="テキスト ボックス 43"/>
                <p:cNvSpPr txBox="1"/>
                <p:nvPr/>
              </p:nvSpPr>
              <p:spPr>
                <a:xfrm>
                  <a:off x="1813009" y="1679190"/>
                  <a:ext cx="3040526" cy="152481"/>
                </a:xfrm>
                <a:prstGeom prst="rect">
                  <a:avLst/>
                </a:prstGeom>
                <a:solidFill>
                  <a:schemeClr val="accent6">
                    <a:lumMod val="20000"/>
                    <a:lumOff val="80000"/>
                  </a:schemeClr>
                </a:solidFill>
              </p:spPr>
              <p:txBody>
                <a:bodyPr wrap="square" rtlCol="0">
                  <a:spAutoFit/>
                </a:bodyPr>
                <a:lstStyle/>
                <a:p>
                  <a:pPr lvl="0">
                    <a:defRPr/>
                  </a:pPr>
                  <a:endParaRPr lang="en-US" altLang="ja-JP" sz="2000" b="1" dirty="0">
                    <a:solidFill>
                      <a:prstClr val="black"/>
                    </a:solidFill>
                    <a:latin typeface="メイリオ" panose="020B0604030504040204" pitchFamily="50" charset="-128"/>
                    <a:ea typeface="メイリオ" panose="020B0604030504040204" pitchFamily="50" charset="-128"/>
                  </a:endParaRPr>
                </a:p>
              </p:txBody>
            </p:sp>
            <p:sp>
              <p:nvSpPr>
                <p:cNvPr id="49" name="テキスト ボックス 48"/>
                <p:cNvSpPr txBox="1"/>
                <p:nvPr/>
              </p:nvSpPr>
              <p:spPr>
                <a:xfrm>
                  <a:off x="361644" y="1311973"/>
                  <a:ext cx="1429301" cy="584775"/>
                </a:xfrm>
                <a:prstGeom prst="rect">
                  <a:avLst/>
                </a:prstGeom>
                <a:noFill/>
              </p:spPr>
              <p:txBody>
                <a:bodyPr wrap="square" rtlCol="0">
                  <a:spAutoFit/>
                </a:bodyPr>
                <a:lstStyle/>
                <a:p>
                  <a:pPr lvl="0" algn="ctr">
                    <a:defRPr/>
                  </a:pPr>
                  <a:r>
                    <a:rPr lang="ja-JP" altLang="en-US" sz="1600" b="1" dirty="0">
                      <a:solidFill>
                        <a:prstClr val="black"/>
                      </a:solidFill>
                      <a:latin typeface="メイリオ" panose="020B0604030504040204" pitchFamily="50" charset="-128"/>
                      <a:ea typeface="メイリオ" panose="020B0604030504040204" pitchFamily="50" charset="-128"/>
                    </a:rPr>
                    <a:t>フェンタニル</a:t>
                  </a:r>
                  <a:r>
                    <a:rPr lang="en-US" altLang="ja-JP" sz="1600" b="1" dirty="0">
                      <a:solidFill>
                        <a:prstClr val="black"/>
                      </a:solidFill>
                      <a:latin typeface="メイリオ" panose="020B0604030504040204" pitchFamily="50" charset="-128"/>
                      <a:ea typeface="メイリオ" panose="020B0604030504040204" pitchFamily="50" charset="-128"/>
                    </a:rPr>
                    <a:t>(</a:t>
                  </a:r>
                  <a:r>
                    <a:rPr lang="en-US" altLang="ja-JP" sz="1600" b="1" dirty="0" err="1">
                      <a:solidFill>
                        <a:prstClr val="black"/>
                      </a:solidFill>
                      <a:latin typeface="メイリオ" panose="020B0604030504040204" pitchFamily="50" charset="-128"/>
                      <a:ea typeface="メイリオ" panose="020B0604030504040204" pitchFamily="50" charset="-128"/>
                    </a:rPr>
                    <a:t>μg</a:t>
                  </a:r>
                  <a:r>
                    <a:rPr lang="en-US" altLang="ja-JP" sz="1600" b="1" dirty="0">
                      <a:solidFill>
                        <a:prstClr val="black"/>
                      </a:solidFill>
                      <a:latin typeface="メイリオ" panose="020B0604030504040204" pitchFamily="50" charset="-128"/>
                      <a:ea typeface="メイリオ" panose="020B0604030504040204" pitchFamily="50" charset="-128"/>
                    </a:rPr>
                    <a:t>/</a:t>
                  </a:r>
                  <a:r>
                    <a:rPr lang="en-US" altLang="ja-JP" sz="1600" dirty="0">
                      <a:solidFill>
                        <a:prstClr val="black"/>
                      </a:solidFill>
                      <a:latin typeface="メイリオ" panose="020B0604030504040204" pitchFamily="50" charset="-128"/>
                      <a:ea typeface="メイリオ" panose="020B0604030504040204" pitchFamily="50" charset="-128"/>
                    </a:rPr>
                    <a:t>k</a:t>
                  </a:r>
                  <a:r>
                    <a:rPr lang="en-US" altLang="ja-JP" sz="1600" b="1" dirty="0">
                      <a:solidFill>
                        <a:prstClr val="black"/>
                      </a:solidFill>
                      <a:latin typeface="メイリオ" panose="020B0604030504040204" pitchFamily="50" charset="-128"/>
                      <a:ea typeface="メイリオ" panose="020B0604030504040204" pitchFamily="50" charset="-128"/>
                    </a:rPr>
                    <a:t>/h)</a:t>
                  </a:r>
                </a:p>
              </p:txBody>
            </p:sp>
            <p:sp>
              <p:nvSpPr>
                <p:cNvPr id="50" name="テキスト ボックス 49"/>
                <p:cNvSpPr txBox="1"/>
                <p:nvPr/>
              </p:nvSpPr>
              <p:spPr>
                <a:xfrm>
                  <a:off x="1689475" y="1501202"/>
                  <a:ext cx="5728836" cy="369332"/>
                </a:xfrm>
                <a:prstGeom prst="rect">
                  <a:avLst/>
                </a:prstGeom>
                <a:noFill/>
              </p:spPr>
              <p:txBody>
                <a:bodyPr wrap="square" rtlCol="0">
                  <a:spAutoFit/>
                </a:bodyPr>
                <a:lstStyle/>
                <a:p>
                  <a:pPr lvl="0">
                    <a:defRPr/>
                  </a:pPr>
                  <a:r>
                    <a:rPr lang="en-US" altLang="ja-JP" b="1" dirty="0">
                      <a:solidFill>
                        <a:prstClr val="black"/>
                      </a:solidFill>
                      <a:latin typeface="メイリオ" panose="020B0604030504040204" pitchFamily="50" charset="-128"/>
                      <a:ea typeface="メイリオ" panose="020B0604030504040204" pitchFamily="50" charset="-128"/>
                    </a:rPr>
                    <a:t>1</a:t>
                  </a:r>
                  <a:r>
                    <a:rPr lang="ja-JP" altLang="en-US" b="1" dirty="0">
                      <a:solidFill>
                        <a:prstClr val="black"/>
                      </a:solidFill>
                      <a:latin typeface="メイリオ" panose="020B0604030504040204" pitchFamily="50" charset="-128"/>
                      <a:ea typeface="メイリオ" panose="020B0604030504040204" pitchFamily="50" charset="-128"/>
                    </a:rPr>
                    <a:t>　</a:t>
                  </a:r>
                  <a:r>
                    <a:rPr lang="en-US" altLang="ja-JP" b="1" dirty="0">
                      <a:solidFill>
                        <a:prstClr val="black"/>
                      </a:solidFill>
                      <a:latin typeface="メイリオ" panose="020B0604030504040204" pitchFamily="50" charset="-128"/>
                      <a:ea typeface="メイリオ" panose="020B0604030504040204" pitchFamily="50" charset="-128"/>
                    </a:rPr>
                    <a:t>2</a:t>
                  </a:r>
                  <a:r>
                    <a:rPr lang="ja-JP" altLang="en-US" b="1" dirty="0">
                      <a:solidFill>
                        <a:prstClr val="black"/>
                      </a:solidFill>
                      <a:latin typeface="メイリオ" panose="020B0604030504040204" pitchFamily="50" charset="-128"/>
                      <a:ea typeface="メイリオ" panose="020B0604030504040204" pitchFamily="50" charset="-128"/>
                    </a:rPr>
                    <a:t>　</a:t>
                  </a:r>
                  <a:r>
                    <a:rPr lang="en-US" altLang="ja-JP" b="1" dirty="0">
                      <a:solidFill>
                        <a:prstClr val="black"/>
                      </a:solidFill>
                      <a:latin typeface="メイリオ" panose="020B0604030504040204" pitchFamily="50" charset="-128"/>
                      <a:ea typeface="メイリオ" panose="020B0604030504040204" pitchFamily="50" charset="-128"/>
                    </a:rPr>
                    <a:t>3</a:t>
                  </a:r>
                  <a:r>
                    <a:rPr lang="ja-JP" altLang="en-US" b="1" dirty="0">
                      <a:solidFill>
                        <a:prstClr val="black"/>
                      </a:solidFill>
                      <a:latin typeface="メイリオ" panose="020B0604030504040204" pitchFamily="50" charset="-128"/>
                      <a:ea typeface="メイリオ" panose="020B0604030504040204" pitchFamily="50" charset="-128"/>
                    </a:rPr>
                    <a:t>　　　　　　　　</a:t>
                  </a:r>
                  <a:r>
                    <a:rPr lang="en-US" altLang="ja-JP" b="1" dirty="0">
                      <a:solidFill>
                        <a:prstClr val="black"/>
                      </a:solidFill>
                      <a:latin typeface="メイリオ" panose="020B0604030504040204" pitchFamily="50" charset="-128"/>
                      <a:ea typeface="メイリオ" panose="020B0604030504040204" pitchFamily="50" charset="-128"/>
                    </a:rPr>
                    <a:t>2</a:t>
                  </a:r>
                  <a:r>
                    <a:rPr lang="ja-JP" altLang="en-US" b="1" dirty="0">
                      <a:solidFill>
                        <a:prstClr val="black"/>
                      </a:solidFill>
                      <a:latin typeface="メイリオ" panose="020B0604030504040204" pitchFamily="50" charset="-128"/>
                      <a:ea typeface="メイリオ" panose="020B0604030504040204" pitchFamily="50" charset="-128"/>
                    </a:rPr>
                    <a:t>　 </a:t>
                  </a:r>
                  <a:r>
                    <a:rPr lang="en-US" altLang="ja-JP" b="1" dirty="0">
                      <a:solidFill>
                        <a:prstClr val="black"/>
                      </a:solidFill>
                      <a:latin typeface="メイリオ" panose="020B0604030504040204" pitchFamily="50" charset="-128"/>
                      <a:ea typeface="メイリオ" panose="020B0604030504040204" pitchFamily="50" charset="-128"/>
                    </a:rPr>
                    <a:t>off</a:t>
                  </a:r>
                  <a:r>
                    <a:rPr lang="ja-JP" altLang="en-US" b="1" dirty="0">
                      <a:solidFill>
                        <a:prstClr val="black"/>
                      </a:solidFill>
                      <a:latin typeface="メイリオ" panose="020B0604030504040204" pitchFamily="50" charset="-128"/>
                      <a:ea typeface="メイリオ" panose="020B0604030504040204" pitchFamily="50" charset="-128"/>
                    </a:rPr>
                    <a:t>　　　　　　　　　　　　　　　</a:t>
                  </a:r>
                  <a:endParaRPr lang="en-US" altLang="ja-JP" b="1" dirty="0">
                    <a:solidFill>
                      <a:prstClr val="black"/>
                    </a:solidFill>
                    <a:latin typeface="メイリオ" panose="020B0604030504040204" pitchFamily="50" charset="-128"/>
                    <a:ea typeface="メイリオ" panose="020B0604030504040204" pitchFamily="50" charset="-128"/>
                  </a:endParaRPr>
                </a:p>
              </p:txBody>
            </p:sp>
          </p:grpSp>
        </p:grpSp>
        <p:sp>
          <p:nvSpPr>
            <p:cNvPr id="28" name="テキスト ボックス 27"/>
            <p:cNvSpPr txBox="1"/>
            <p:nvPr/>
          </p:nvSpPr>
          <p:spPr>
            <a:xfrm>
              <a:off x="7642091" y="3482762"/>
              <a:ext cx="3928772" cy="369332"/>
            </a:xfrm>
            <a:prstGeom prst="rect">
              <a:avLst/>
            </a:prstGeom>
            <a:noFill/>
          </p:spPr>
          <p:txBody>
            <a:bodyPr wrap="square" rtlCol="0">
              <a:spAutoFit/>
            </a:bodyPr>
            <a:lstStyle/>
            <a:p>
              <a:pPr lvl="0">
                <a:defRPr/>
              </a:pPr>
              <a:r>
                <a:rPr lang="en-US" altLang="ja-JP" b="1" dirty="0">
                  <a:solidFill>
                    <a:prstClr val="black"/>
                  </a:solidFill>
                  <a:latin typeface="メイリオ" panose="020B0604030504040204" pitchFamily="50" charset="-128"/>
                  <a:ea typeface="メイリオ" panose="020B0604030504040204" pitchFamily="50" charset="-128"/>
                </a:rPr>
                <a:t>1.5</a:t>
              </a:r>
              <a:r>
                <a:rPr lang="ja-JP" altLang="en-US" b="1" dirty="0">
                  <a:solidFill>
                    <a:prstClr val="black"/>
                  </a:solidFill>
                  <a:latin typeface="メイリオ" panose="020B0604030504040204" pitchFamily="50" charset="-128"/>
                  <a:ea typeface="メイリオ" panose="020B0604030504040204" pitchFamily="50" charset="-128"/>
                </a:rPr>
                <a:t>　　　　 </a:t>
              </a:r>
              <a:r>
                <a:rPr lang="en-US" altLang="ja-JP" b="1" dirty="0">
                  <a:solidFill>
                    <a:prstClr val="black"/>
                  </a:solidFill>
                  <a:latin typeface="メイリオ" panose="020B0604030504040204" pitchFamily="50" charset="-128"/>
                  <a:ea typeface="メイリオ" panose="020B0604030504040204" pitchFamily="50" charset="-128"/>
                </a:rPr>
                <a:t>1</a:t>
              </a:r>
              <a:r>
                <a:rPr lang="ja-JP" altLang="en-US" b="1" dirty="0">
                  <a:solidFill>
                    <a:prstClr val="black"/>
                  </a:solidFill>
                  <a:latin typeface="メイリオ" panose="020B0604030504040204" pitchFamily="50" charset="-128"/>
                  <a:ea typeface="メイリオ" panose="020B0604030504040204" pitchFamily="50" charset="-128"/>
                </a:rPr>
                <a:t>　 </a:t>
              </a:r>
              <a:r>
                <a:rPr lang="en-US" altLang="ja-JP" b="1" dirty="0">
                  <a:solidFill>
                    <a:prstClr val="black"/>
                  </a:solidFill>
                  <a:latin typeface="メイリオ" panose="020B0604030504040204" pitchFamily="50" charset="-128"/>
                  <a:ea typeface="メイリオ" panose="020B0604030504040204" pitchFamily="50" charset="-128"/>
                </a:rPr>
                <a:t>off</a:t>
              </a:r>
              <a:r>
                <a:rPr lang="ja-JP" altLang="en-US" b="1" dirty="0">
                  <a:solidFill>
                    <a:prstClr val="black"/>
                  </a:solidFill>
                  <a:latin typeface="メイリオ" panose="020B0604030504040204" pitchFamily="50" charset="-128"/>
                  <a:ea typeface="メイリオ" panose="020B0604030504040204" pitchFamily="50" charset="-128"/>
                </a:rPr>
                <a:t>　　　　　　　　　　　　　　　</a:t>
              </a:r>
              <a:endParaRPr lang="en-US" altLang="ja-JP" b="1" dirty="0">
                <a:solidFill>
                  <a:prstClr val="black"/>
                </a:solidFill>
                <a:latin typeface="メイリオ" panose="020B0604030504040204" pitchFamily="50" charset="-128"/>
                <a:ea typeface="メイリオ" panose="020B0604030504040204" pitchFamily="50" charset="-128"/>
              </a:endParaRPr>
            </a:p>
          </p:txBody>
        </p:sp>
      </p:grpSp>
      <p:sp>
        <p:nvSpPr>
          <p:cNvPr id="32" name="テキスト ボックス 31"/>
          <p:cNvSpPr txBox="1"/>
          <p:nvPr/>
        </p:nvSpPr>
        <p:spPr>
          <a:xfrm>
            <a:off x="24070" y="3250857"/>
            <a:ext cx="4421302" cy="369332"/>
          </a:xfrm>
          <a:prstGeom prst="rect">
            <a:avLst/>
          </a:prstGeom>
          <a:noFill/>
        </p:spPr>
        <p:txBody>
          <a:bodyPr wrap="square" rtlCol="0">
            <a:spAutoFit/>
          </a:bodyPr>
          <a:lstStyle/>
          <a:p>
            <a:pPr lvl="0">
              <a:defRPr/>
            </a:pPr>
            <a:r>
              <a:rPr lang="ja-JP" altLang="en-US" b="1" dirty="0">
                <a:solidFill>
                  <a:prstClr val="black"/>
                </a:solidFill>
                <a:latin typeface="メイリオ" panose="020B0604030504040204" pitchFamily="50" charset="-128"/>
                <a:ea typeface="メイリオ" panose="020B0604030504040204" pitchFamily="50" charset="-128"/>
              </a:rPr>
              <a:t>日齢</a:t>
            </a:r>
            <a:r>
              <a:rPr lang="en-US" altLang="ja-JP" b="1" dirty="0">
                <a:solidFill>
                  <a:prstClr val="black"/>
                </a:solidFill>
                <a:latin typeface="メイリオ" panose="020B0604030504040204" pitchFamily="50" charset="-128"/>
                <a:ea typeface="メイリオ" panose="020B0604030504040204" pitchFamily="50" charset="-128"/>
              </a:rPr>
              <a:t>1</a:t>
            </a:r>
            <a:r>
              <a:rPr lang="ja-JP" altLang="en-US" b="1" dirty="0">
                <a:solidFill>
                  <a:prstClr val="black"/>
                </a:solidFill>
                <a:latin typeface="メイリオ" panose="020B0604030504040204" pitchFamily="50" charset="-128"/>
                <a:ea typeface="メイリオ" panose="020B0604030504040204" pitchFamily="50" charset="-128"/>
              </a:rPr>
              <a:t>　両側</a:t>
            </a:r>
            <a:r>
              <a:rPr lang="en-US" altLang="ja-JP" b="1" dirty="0">
                <a:solidFill>
                  <a:prstClr val="black"/>
                </a:solidFill>
                <a:latin typeface="メイリオ" panose="020B0604030504040204" pitchFamily="50" charset="-128"/>
                <a:ea typeface="メイリオ" panose="020B0604030504040204" pitchFamily="50" charset="-128"/>
              </a:rPr>
              <a:t>2</a:t>
            </a:r>
            <a:r>
              <a:rPr lang="ja-JP" altLang="en-US" b="1" dirty="0">
                <a:solidFill>
                  <a:prstClr val="black"/>
                </a:solidFill>
                <a:latin typeface="メイリオ" panose="020B0604030504040204" pitchFamily="50" charset="-128"/>
                <a:ea typeface="メイリオ" panose="020B0604030504040204" pitchFamily="50" charset="-128"/>
              </a:rPr>
              <a:t>度→右</a:t>
            </a:r>
            <a:r>
              <a:rPr lang="en-US" altLang="ja-JP" b="1" dirty="0">
                <a:solidFill>
                  <a:prstClr val="black"/>
                </a:solidFill>
                <a:latin typeface="メイリオ" panose="020B0604030504040204" pitchFamily="50" charset="-128"/>
                <a:ea typeface="メイリオ" panose="020B0604030504040204" pitchFamily="50" charset="-128"/>
              </a:rPr>
              <a:t>2-3</a:t>
            </a:r>
            <a:r>
              <a:rPr lang="ja-JP" altLang="en-US" b="1" dirty="0">
                <a:solidFill>
                  <a:prstClr val="black"/>
                </a:solidFill>
                <a:latin typeface="メイリオ" panose="020B0604030504040204" pitchFamily="50" charset="-128"/>
                <a:ea typeface="メイリオ" panose="020B0604030504040204" pitchFamily="50" charset="-128"/>
              </a:rPr>
              <a:t>度、左</a:t>
            </a:r>
            <a:r>
              <a:rPr lang="en-US" altLang="ja-JP" b="1" dirty="0">
                <a:solidFill>
                  <a:prstClr val="black"/>
                </a:solidFill>
                <a:latin typeface="メイリオ" panose="020B0604030504040204" pitchFamily="50" charset="-128"/>
                <a:ea typeface="メイリオ" panose="020B0604030504040204" pitchFamily="50" charset="-128"/>
              </a:rPr>
              <a:t>3</a:t>
            </a:r>
            <a:r>
              <a:rPr lang="ja-JP" altLang="en-US" b="1" dirty="0">
                <a:solidFill>
                  <a:prstClr val="black"/>
                </a:solidFill>
                <a:latin typeface="メイリオ" panose="020B0604030504040204" pitchFamily="50" charset="-128"/>
                <a:ea typeface="メイリオ" panose="020B0604030504040204" pitchFamily="50" charset="-128"/>
              </a:rPr>
              <a:t>度</a:t>
            </a:r>
          </a:p>
        </p:txBody>
      </p:sp>
      <p:sp>
        <p:nvSpPr>
          <p:cNvPr id="33" name="テキスト ボックス 32"/>
          <p:cNvSpPr txBox="1"/>
          <p:nvPr/>
        </p:nvSpPr>
        <p:spPr>
          <a:xfrm>
            <a:off x="4889294" y="3150845"/>
            <a:ext cx="3465925" cy="369332"/>
          </a:xfrm>
          <a:prstGeom prst="rect">
            <a:avLst/>
          </a:prstGeom>
          <a:noFill/>
        </p:spPr>
        <p:txBody>
          <a:bodyPr wrap="square" rtlCol="0">
            <a:spAutoFit/>
          </a:bodyPr>
          <a:lstStyle/>
          <a:p>
            <a:pPr lvl="0">
              <a:defRPr/>
            </a:pPr>
            <a:r>
              <a:rPr lang="ja-JP" altLang="en-US" b="1" dirty="0">
                <a:solidFill>
                  <a:prstClr val="black"/>
                </a:solidFill>
                <a:latin typeface="メイリオ" panose="020B0604030504040204" pitchFamily="50" charset="-128"/>
                <a:ea typeface="メイリオ" panose="020B0604030504040204" pitchFamily="50" charset="-128"/>
              </a:rPr>
              <a:t>日齢</a:t>
            </a:r>
            <a:r>
              <a:rPr lang="en-US" altLang="ja-JP" b="1" dirty="0">
                <a:solidFill>
                  <a:prstClr val="black"/>
                </a:solidFill>
                <a:latin typeface="メイリオ" panose="020B0604030504040204" pitchFamily="50" charset="-128"/>
                <a:ea typeface="メイリオ" panose="020B0604030504040204" pitchFamily="50" charset="-128"/>
              </a:rPr>
              <a:t>2</a:t>
            </a:r>
            <a:r>
              <a:rPr lang="ja-JP" altLang="en-US" b="1" dirty="0">
                <a:solidFill>
                  <a:prstClr val="black"/>
                </a:solidFill>
                <a:latin typeface="メイリオ" panose="020B0604030504040204" pitchFamily="50" charset="-128"/>
                <a:ea typeface="メイリオ" panose="020B0604030504040204" pitchFamily="50" charset="-128"/>
              </a:rPr>
              <a:t>　右</a:t>
            </a:r>
            <a:r>
              <a:rPr lang="en-US" altLang="ja-JP" b="1" dirty="0">
                <a:solidFill>
                  <a:prstClr val="black"/>
                </a:solidFill>
                <a:latin typeface="メイリオ" panose="020B0604030504040204" pitchFamily="50" charset="-128"/>
                <a:ea typeface="メイリオ" panose="020B0604030504040204" pitchFamily="50" charset="-128"/>
              </a:rPr>
              <a:t>3</a:t>
            </a:r>
            <a:r>
              <a:rPr lang="ja-JP" altLang="en-US" b="1" dirty="0">
                <a:solidFill>
                  <a:prstClr val="black"/>
                </a:solidFill>
                <a:latin typeface="メイリオ" panose="020B0604030504040204" pitchFamily="50" charset="-128"/>
                <a:ea typeface="メイリオ" panose="020B0604030504040204" pitchFamily="50" charset="-128"/>
              </a:rPr>
              <a:t>度、左</a:t>
            </a:r>
            <a:r>
              <a:rPr lang="en-US" altLang="ja-JP" b="1" dirty="0">
                <a:solidFill>
                  <a:prstClr val="black"/>
                </a:solidFill>
                <a:latin typeface="メイリオ" panose="020B0604030504040204" pitchFamily="50" charset="-128"/>
                <a:ea typeface="メイリオ" panose="020B0604030504040204" pitchFamily="50" charset="-128"/>
              </a:rPr>
              <a:t>4</a:t>
            </a:r>
            <a:r>
              <a:rPr lang="ja-JP" altLang="en-US" b="1" dirty="0">
                <a:solidFill>
                  <a:prstClr val="black"/>
                </a:solidFill>
                <a:latin typeface="メイリオ" panose="020B0604030504040204" pitchFamily="50" charset="-128"/>
                <a:ea typeface="メイリオ" panose="020B0604030504040204" pitchFamily="50" charset="-128"/>
              </a:rPr>
              <a:t>度</a:t>
            </a:r>
          </a:p>
        </p:txBody>
      </p:sp>
      <p:sp>
        <p:nvSpPr>
          <p:cNvPr id="35" name="テキスト ボックス 34"/>
          <p:cNvSpPr txBox="1"/>
          <p:nvPr/>
        </p:nvSpPr>
        <p:spPr>
          <a:xfrm>
            <a:off x="8041276" y="3131770"/>
            <a:ext cx="3124294" cy="646331"/>
          </a:xfrm>
          <a:prstGeom prst="rect">
            <a:avLst/>
          </a:prstGeom>
          <a:noFill/>
        </p:spPr>
        <p:txBody>
          <a:bodyPr wrap="square" rtlCol="0">
            <a:spAutoFit/>
          </a:bodyPr>
          <a:lstStyle/>
          <a:p>
            <a:pPr lvl="0">
              <a:defRPr/>
            </a:pPr>
            <a:r>
              <a:rPr lang="ja-JP" altLang="en-US" b="1" dirty="0">
                <a:solidFill>
                  <a:prstClr val="black"/>
                </a:solidFill>
                <a:latin typeface="メイリオ" panose="020B0604030504040204" pitchFamily="50" charset="-128"/>
                <a:ea typeface="メイリオ" panose="020B0604030504040204" pitchFamily="50" charset="-128"/>
              </a:rPr>
              <a:t>日齢</a:t>
            </a:r>
            <a:r>
              <a:rPr lang="en-US" altLang="ja-JP" b="1" dirty="0">
                <a:solidFill>
                  <a:prstClr val="black"/>
                </a:solidFill>
                <a:latin typeface="メイリオ" panose="020B0604030504040204" pitchFamily="50" charset="-128"/>
                <a:ea typeface="メイリオ" panose="020B0604030504040204" pitchFamily="50" charset="-128"/>
              </a:rPr>
              <a:t>11</a:t>
            </a:r>
            <a:r>
              <a:rPr lang="ja-JP" altLang="en-US" b="1" dirty="0">
                <a:solidFill>
                  <a:prstClr val="black"/>
                </a:solidFill>
                <a:latin typeface="メイリオ" panose="020B0604030504040204" pitchFamily="50" charset="-128"/>
                <a:ea typeface="メイリオ" panose="020B0604030504040204" pitchFamily="50" charset="-128"/>
              </a:rPr>
              <a:t>　新規の</a:t>
            </a:r>
            <a:r>
              <a:rPr lang="en-US" altLang="ja-JP" b="1" dirty="0">
                <a:solidFill>
                  <a:prstClr val="black"/>
                </a:solidFill>
                <a:latin typeface="メイリオ" panose="020B0604030504040204" pitchFamily="50" charset="-128"/>
                <a:ea typeface="メイリオ" panose="020B0604030504040204" pitchFamily="50" charset="-128"/>
              </a:rPr>
              <a:t>IVH</a:t>
            </a:r>
            <a:r>
              <a:rPr lang="ja-JP" altLang="en-US" b="1" dirty="0">
                <a:solidFill>
                  <a:prstClr val="black"/>
                </a:solidFill>
                <a:latin typeface="メイリオ" panose="020B0604030504040204" pitchFamily="50" charset="-128"/>
                <a:ea typeface="メイリオ" panose="020B0604030504040204" pitchFamily="50" charset="-128"/>
              </a:rPr>
              <a:t>なし</a:t>
            </a:r>
            <a:endParaRPr lang="en-US" altLang="ja-JP" b="1" dirty="0">
              <a:solidFill>
                <a:prstClr val="black"/>
              </a:solidFill>
              <a:latin typeface="メイリオ" panose="020B0604030504040204" pitchFamily="50" charset="-128"/>
              <a:ea typeface="メイリオ" panose="020B0604030504040204" pitchFamily="50" charset="-128"/>
            </a:endParaRPr>
          </a:p>
          <a:p>
            <a:pPr lvl="0">
              <a:defRPr/>
            </a:pPr>
            <a:r>
              <a:rPr lang="ja-JP" altLang="en-US" b="1" dirty="0">
                <a:solidFill>
                  <a:prstClr val="black"/>
                </a:solidFill>
                <a:latin typeface="メイリオ" panose="020B0604030504040204" pitchFamily="50" charset="-128"/>
                <a:ea typeface="メイリオ" panose="020B0604030504040204" pitchFamily="50" charset="-128"/>
              </a:rPr>
              <a:t>　　　　 脳室拡大傾向</a:t>
            </a:r>
          </a:p>
        </p:txBody>
      </p:sp>
      <p:pic>
        <p:nvPicPr>
          <p:cNvPr id="7" name="860EDC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085891" y="3690828"/>
            <a:ext cx="2785086" cy="2952610"/>
          </a:xfrm>
          <a:prstGeom prst="rect">
            <a:avLst/>
          </a:prstGeom>
        </p:spPr>
      </p:pic>
      <p:pic>
        <p:nvPicPr>
          <p:cNvPr id="8" name="図 7"/>
          <p:cNvPicPr>
            <a:picLocks noChangeAspect="1"/>
          </p:cNvPicPr>
          <p:nvPr/>
        </p:nvPicPr>
        <p:blipFill rotWithShape="1">
          <a:blip r:embed="rId8">
            <a:extLst>
              <a:ext uri="{28A0092B-C50C-407E-A947-70E740481C1C}">
                <a14:useLocalDpi xmlns:a14="http://schemas.microsoft.com/office/drawing/2010/main" val="0"/>
              </a:ext>
            </a:extLst>
          </a:blip>
          <a:srcRect l="18935" t="7136" r="17010" b="17407"/>
          <a:stretch/>
        </p:blipFill>
        <p:spPr>
          <a:xfrm>
            <a:off x="723124" y="3589844"/>
            <a:ext cx="1641897" cy="1345933"/>
          </a:xfrm>
          <a:prstGeom prst="rect">
            <a:avLst/>
          </a:prstGeom>
        </p:spPr>
      </p:pic>
      <p:sp>
        <p:nvSpPr>
          <p:cNvPr id="40" name="テキスト ボックス 39"/>
          <p:cNvSpPr txBox="1"/>
          <p:nvPr/>
        </p:nvSpPr>
        <p:spPr>
          <a:xfrm>
            <a:off x="63474" y="3596045"/>
            <a:ext cx="604025" cy="276999"/>
          </a:xfrm>
          <a:prstGeom prst="rect">
            <a:avLst/>
          </a:prstGeom>
          <a:noFill/>
        </p:spPr>
        <p:txBody>
          <a:bodyPr wrap="square" rtlCol="0">
            <a:spAutoFit/>
          </a:bodyPr>
          <a:lstStyle/>
          <a:p>
            <a:r>
              <a:rPr lang="ja-JP" altLang="en-US" sz="1200" dirty="0">
                <a:latin typeface="メイリオ" panose="020B0604030504040204" pitchFamily="50" charset="-128"/>
                <a:ea typeface="メイリオ" panose="020B0604030504040204" pitchFamily="50" charset="-128"/>
              </a:rPr>
              <a:t>みぎ</a:t>
            </a:r>
            <a:endParaRPr kumimoji="1" lang="ja-JP" altLang="en-US" sz="1200" dirty="0">
              <a:latin typeface="メイリオ" panose="020B0604030504040204" pitchFamily="50" charset="-128"/>
              <a:ea typeface="メイリオ" panose="020B0604030504040204" pitchFamily="50" charset="-128"/>
            </a:endParaRPr>
          </a:p>
        </p:txBody>
      </p:sp>
      <p:sp>
        <p:nvSpPr>
          <p:cNvPr id="41" name="テキスト ボックス 40"/>
          <p:cNvSpPr txBox="1"/>
          <p:nvPr/>
        </p:nvSpPr>
        <p:spPr>
          <a:xfrm>
            <a:off x="-19530" y="4992432"/>
            <a:ext cx="752815" cy="276999"/>
          </a:xfrm>
          <a:prstGeom prst="rect">
            <a:avLst/>
          </a:prstGeom>
          <a:noFill/>
        </p:spPr>
        <p:txBody>
          <a:bodyPr wrap="square" rtlCol="0">
            <a:spAutoFit/>
          </a:bodyPr>
          <a:lstStyle/>
          <a:p>
            <a:r>
              <a:rPr lang="ja-JP" altLang="en-US" sz="1200" dirty="0">
                <a:latin typeface="メイリオ" panose="020B0604030504040204" pitchFamily="50" charset="-128"/>
                <a:ea typeface="メイリオ" panose="020B0604030504040204" pitchFamily="50" charset="-128"/>
              </a:rPr>
              <a:t>ひだり</a:t>
            </a:r>
            <a:endParaRPr lang="en-US" altLang="ja-JP" sz="1200" dirty="0">
              <a:latin typeface="メイリオ" panose="020B0604030504040204" pitchFamily="50" charset="-128"/>
              <a:ea typeface="メイリオ" panose="020B0604030504040204" pitchFamily="50" charset="-128"/>
            </a:endParaRPr>
          </a:p>
        </p:txBody>
      </p:sp>
      <p:pic>
        <p:nvPicPr>
          <p:cNvPr id="9" name="図 8"/>
          <p:cNvPicPr>
            <a:picLocks noChangeAspect="1"/>
          </p:cNvPicPr>
          <p:nvPr/>
        </p:nvPicPr>
        <p:blipFill rotWithShape="1">
          <a:blip r:embed="rId9">
            <a:extLst>
              <a:ext uri="{28A0092B-C50C-407E-A947-70E740481C1C}">
                <a14:useLocalDpi xmlns:a14="http://schemas.microsoft.com/office/drawing/2010/main" val="0"/>
              </a:ext>
            </a:extLst>
          </a:blip>
          <a:srcRect l="13175" t="8271" r="14444" b="13155"/>
          <a:stretch/>
        </p:blipFill>
        <p:spPr>
          <a:xfrm>
            <a:off x="750754" y="4976259"/>
            <a:ext cx="1605817" cy="1359311"/>
          </a:xfrm>
          <a:prstGeom prst="rect">
            <a:avLst/>
          </a:prstGeom>
        </p:spPr>
      </p:pic>
      <p:pic>
        <p:nvPicPr>
          <p:cNvPr id="10" name="図 9"/>
          <p:cNvPicPr>
            <a:picLocks noChangeAspect="1"/>
          </p:cNvPicPr>
          <p:nvPr/>
        </p:nvPicPr>
        <p:blipFill rotWithShape="1">
          <a:blip r:embed="rId10" cstate="print">
            <a:extLst>
              <a:ext uri="{28A0092B-C50C-407E-A947-70E740481C1C}">
                <a14:useLocalDpi xmlns:a14="http://schemas.microsoft.com/office/drawing/2010/main" val="0"/>
              </a:ext>
            </a:extLst>
          </a:blip>
          <a:srcRect t="23560"/>
          <a:stretch/>
        </p:blipFill>
        <p:spPr>
          <a:xfrm>
            <a:off x="733285" y="6400800"/>
            <a:ext cx="1640753" cy="404486"/>
          </a:xfrm>
          <a:prstGeom prst="rect">
            <a:avLst/>
          </a:prstGeom>
        </p:spPr>
      </p:pic>
      <p:pic>
        <p:nvPicPr>
          <p:cNvPr id="11" name="図 10"/>
          <p:cNvPicPr>
            <a:picLocks noChangeAspect="1"/>
          </p:cNvPicPr>
          <p:nvPr/>
        </p:nvPicPr>
        <p:blipFill rotWithShape="1">
          <a:blip r:embed="rId11">
            <a:extLst>
              <a:ext uri="{28A0092B-C50C-407E-A947-70E740481C1C}">
                <a14:useLocalDpi xmlns:a14="http://schemas.microsoft.com/office/drawing/2010/main" val="0"/>
              </a:ext>
            </a:extLst>
          </a:blip>
          <a:srcRect l="16119" t="10202" r="19254" b="17475"/>
          <a:stretch/>
        </p:blipFill>
        <p:spPr>
          <a:xfrm>
            <a:off x="2714416" y="3622147"/>
            <a:ext cx="1689829" cy="1468347"/>
          </a:xfrm>
          <a:prstGeom prst="rect">
            <a:avLst/>
          </a:prstGeom>
        </p:spPr>
      </p:pic>
      <p:pic>
        <p:nvPicPr>
          <p:cNvPr id="12" name="図 11"/>
          <p:cNvPicPr>
            <a:picLocks noChangeAspect="1"/>
          </p:cNvPicPr>
          <p:nvPr/>
        </p:nvPicPr>
        <p:blipFill rotWithShape="1">
          <a:blip r:embed="rId12">
            <a:extLst>
              <a:ext uri="{28A0092B-C50C-407E-A947-70E740481C1C}">
                <a14:useLocalDpi xmlns:a14="http://schemas.microsoft.com/office/drawing/2010/main" val="0"/>
              </a:ext>
            </a:extLst>
          </a:blip>
          <a:srcRect l="16237" t="7905" r="17134" b="30381"/>
          <a:stretch/>
        </p:blipFill>
        <p:spPr>
          <a:xfrm>
            <a:off x="2701731" y="5144943"/>
            <a:ext cx="1863992" cy="1354111"/>
          </a:xfrm>
          <a:prstGeom prst="rect">
            <a:avLst/>
          </a:prstGeom>
        </p:spPr>
      </p:pic>
      <p:sp>
        <p:nvSpPr>
          <p:cNvPr id="42" name="テキスト ボックス 41"/>
          <p:cNvSpPr txBox="1"/>
          <p:nvPr/>
        </p:nvSpPr>
        <p:spPr>
          <a:xfrm>
            <a:off x="63474" y="3826877"/>
            <a:ext cx="604025" cy="276999"/>
          </a:xfrm>
          <a:prstGeom prst="rect">
            <a:avLst/>
          </a:prstGeom>
          <a:noFill/>
        </p:spPr>
        <p:txBody>
          <a:bodyPr wrap="square" rtlCol="0">
            <a:spAutoFit/>
          </a:bodyPr>
          <a:lstStyle/>
          <a:p>
            <a:r>
              <a:rPr lang="en-US" altLang="ja-JP" sz="1200" dirty="0">
                <a:latin typeface="メイリオ" panose="020B0604030504040204" pitchFamily="50" charset="-128"/>
                <a:ea typeface="メイリオ" panose="020B0604030504040204" pitchFamily="50" charset="-128"/>
              </a:rPr>
              <a:t>AM</a:t>
            </a:r>
            <a:endParaRPr kumimoji="1" lang="ja-JP" altLang="en-US" sz="1200" dirty="0">
              <a:latin typeface="メイリオ" panose="020B0604030504040204" pitchFamily="50" charset="-128"/>
              <a:ea typeface="メイリオ" panose="020B0604030504040204" pitchFamily="50" charset="-128"/>
            </a:endParaRPr>
          </a:p>
        </p:txBody>
      </p:sp>
      <p:sp>
        <p:nvSpPr>
          <p:cNvPr id="43" name="テキスト ボックス 42"/>
          <p:cNvSpPr txBox="1"/>
          <p:nvPr/>
        </p:nvSpPr>
        <p:spPr>
          <a:xfrm>
            <a:off x="2371276" y="3868945"/>
            <a:ext cx="604025" cy="276999"/>
          </a:xfrm>
          <a:prstGeom prst="rect">
            <a:avLst/>
          </a:prstGeom>
          <a:noFill/>
        </p:spPr>
        <p:txBody>
          <a:bodyPr wrap="square" rtlCol="0">
            <a:spAutoFit/>
          </a:bodyPr>
          <a:lstStyle/>
          <a:p>
            <a:r>
              <a:rPr kumimoji="1" lang="en-US" altLang="ja-JP" sz="1200" dirty="0">
                <a:latin typeface="メイリオ" panose="020B0604030504040204" pitchFamily="50" charset="-128"/>
                <a:ea typeface="メイリオ" panose="020B0604030504040204" pitchFamily="50" charset="-128"/>
              </a:rPr>
              <a:t>PM</a:t>
            </a:r>
            <a:endParaRPr kumimoji="1" lang="ja-JP" altLang="en-US" sz="1200" dirty="0">
              <a:latin typeface="メイリオ" panose="020B0604030504040204" pitchFamily="50" charset="-128"/>
              <a:ea typeface="メイリオ" panose="020B0604030504040204" pitchFamily="50" charset="-128"/>
            </a:endParaRPr>
          </a:p>
        </p:txBody>
      </p:sp>
      <p:pic>
        <p:nvPicPr>
          <p:cNvPr id="6" name="90443F1">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3"/>
          <a:stretch>
            <a:fillRect/>
          </a:stretch>
        </p:blipFill>
        <p:spPr>
          <a:xfrm>
            <a:off x="8647481" y="3778100"/>
            <a:ext cx="3007588" cy="2865337"/>
          </a:xfrm>
          <a:prstGeom prst="rect">
            <a:avLst/>
          </a:prstGeom>
        </p:spPr>
      </p:pic>
    </p:spTree>
    <p:extLst>
      <p:ext uri="{BB962C8B-B14F-4D97-AF65-F5344CB8AC3E}">
        <p14:creationId xmlns:p14="http://schemas.microsoft.com/office/powerpoint/2010/main" val="25176388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video>
              <p:cMediaNode vol="80000">
                <p:cTn id="13"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正方形/長方形 13"/>
          <p:cNvSpPr/>
          <p:nvPr/>
        </p:nvSpPr>
        <p:spPr>
          <a:xfrm>
            <a:off x="1" y="2461902"/>
            <a:ext cx="12192000" cy="439609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6011270" y="1629676"/>
            <a:ext cx="685378" cy="15628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aphicFrame>
        <p:nvGraphicFramePr>
          <p:cNvPr id="55" name="表 54"/>
          <p:cNvGraphicFramePr>
            <a:graphicFrameLocks noGrp="1"/>
          </p:cNvGraphicFramePr>
          <p:nvPr>
            <p:extLst>
              <p:ext uri="{D42A27DB-BD31-4B8C-83A1-F6EECF244321}">
                <p14:modId xmlns:p14="http://schemas.microsoft.com/office/powerpoint/2010/main" val="2639209408"/>
              </p:ext>
            </p:extLst>
          </p:nvPr>
        </p:nvGraphicFramePr>
        <p:xfrm>
          <a:off x="214828" y="1492101"/>
          <a:ext cx="2939192" cy="365760"/>
        </p:xfrm>
        <a:graphic>
          <a:graphicData uri="http://schemas.openxmlformats.org/drawingml/2006/table">
            <a:tbl>
              <a:tblPr firstRow="1" bandRow="1">
                <a:tableStyleId>{2D5ABB26-0587-4C30-8999-92F81FD0307C}</a:tableStyleId>
              </a:tblPr>
              <a:tblGrid>
                <a:gridCol w="2939192">
                  <a:extLst>
                    <a:ext uri="{9D8B030D-6E8A-4147-A177-3AD203B41FA5}">
                      <a16:colId xmlns:a16="http://schemas.microsoft.com/office/drawing/2014/main" val="1177323525"/>
                    </a:ext>
                  </a:extLst>
                </a:gridCol>
              </a:tblGrid>
              <a:tr h="281303">
                <a:tc>
                  <a:txBody>
                    <a:bodyPr/>
                    <a:lstStyle/>
                    <a:p>
                      <a:pPr algn="ctr"/>
                      <a:r>
                        <a:rPr kumimoji="1" lang="ja-JP" altLang="en-US" b="1" dirty="0">
                          <a:solidFill>
                            <a:schemeClr val="tx1"/>
                          </a:solidFill>
                          <a:latin typeface="メイリオ" panose="020B0604030504040204" pitchFamily="50" charset="-128"/>
                          <a:ea typeface="メイリオ" panose="020B0604030504040204" pitchFamily="50" charset="-128"/>
                        </a:rPr>
                        <a:t>経腸栄養</a:t>
                      </a:r>
                      <a:r>
                        <a:rPr kumimoji="1" lang="ja-JP" altLang="en-US" b="1" baseline="-25000" dirty="0">
                          <a:solidFill>
                            <a:schemeClr val="tx1"/>
                          </a:solidFill>
                          <a:latin typeface="メイリオ" panose="020B0604030504040204" pitchFamily="50" charset="-128"/>
                          <a:ea typeface="メイリオ" panose="020B0604030504040204" pitchFamily="50" charset="-128"/>
                        </a:rPr>
                        <a:t>（</a:t>
                      </a:r>
                      <a:r>
                        <a:rPr kumimoji="1" lang="en-US" altLang="ja-JP" b="1" baseline="-25000" dirty="0">
                          <a:solidFill>
                            <a:schemeClr val="tx1"/>
                          </a:solidFill>
                          <a:latin typeface="メイリオ" panose="020B0604030504040204" pitchFamily="50" charset="-128"/>
                          <a:ea typeface="メイリオ" panose="020B0604030504040204" pitchFamily="50" charset="-128"/>
                        </a:rPr>
                        <a:t>mL/kg/day</a:t>
                      </a:r>
                      <a:r>
                        <a:rPr kumimoji="1" lang="ja-JP" altLang="en-US" b="1" baseline="-25000" dirty="0">
                          <a:solidFill>
                            <a:schemeClr val="tx1"/>
                          </a:solidFill>
                          <a:latin typeface="メイリオ" panose="020B0604030504040204" pitchFamily="50" charset="-128"/>
                          <a:ea typeface="メイリオ" panose="020B0604030504040204" pitchFamily="50" charset="-128"/>
                        </a:rPr>
                        <a:t>）</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3945400"/>
                  </a:ext>
                </a:extLst>
              </a:tr>
            </a:tbl>
          </a:graphicData>
        </a:graphic>
      </p:graphicFrame>
      <p:sp>
        <p:nvSpPr>
          <p:cNvPr id="37" name="コンテンツ プレースホルダー 2"/>
          <p:cNvSpPr txBox="1">
            <a:spLocks/>
          </p:cNvSpPr>
          <p:nvPr/>
        </p:nvSpPr>
        <p:spPr>
          <a:xfrm>
            <a:off x="-1" y="287328"/>
            <a:ext cx="9490365" cy="4232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a:t>
            </a:r>
            <a:r>
              <a:rPr kumimoji="1" lang="ja-JP" altLang="en-US"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入院後経過</a:t>
            </a:r>
            <a:r>
              <a:rPr kumimoji="1" lang="en-US" altLang="ja-JP"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a:t>
            </a:r>
            <a:r>
              <a:rPr kumimoji="1" lang="ja-JP" altLang="en-US"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 </a:t>
            </a:r>
            <a:r>
              <a:rPr lang="ja-JP" altLang="en-US" noProof="0" dirty="0">
                <a:solidFill>
                  <a:prstClr val="black"/>
                </a:solidFill>
                <a:latin typeface="メイリオ" panose="020B0604030504040204" pitchFamily="50" charset="-128"/>
                <a:ea typeface="メイリオ" panose="020B0604030504040204" pitchFamily="50" charset="-128"/>
              </a:rPr>
              <a:t>＃消化管・栄養</a:t>
            </a:r>
            <a:r>
              <a:rPr lang="en-US" altLang="ja-JP" noProof="0" dirty="0">
                <a:solidFill>
                  <a:prstClr val="black"/>
                </a:solidFill>
                <a:latin typeface="メイリオ" panose="020B0604030504040204" pitchFamily="50" charset="-128"/>
                <a:ea typeface="メイリオ" panose="020B0604030504040204" pitchFamily="50" charset="-128"/>
              </a:rPr>
              <a:t>:</a:t>
            </a:r>
            <a:r>
              <a:rPr lang="ja-JP" altLang="en-US" dirty="0">
                <a:solidFill>
                  <a:prstClr val="black"/>
                </a:solidFill>
                <a:latin typeface="メイリオ" panose="020B0604030504040204" pitchFamily="50" charset="-128"/>
                <a:ea typeface="メイリオ" panose="020B0604030504040204" pitchFamily="50" charset="-128"/>
              </a:rPr>
              <a:t>限局性</a:t>
            </a:r>
            <a:r>
              <a:rPr lang="ja-JP" altLang="en-US" noProof="0" dirty="0">
                <a:solidFill>
                  <a:prstClr val="black"/>
                </a:solidFill>
                <a:latin typeface="メイリオ" panose="020B0604030504040204" pitchFamily="50" charset="-128"/>
                <a:ea typeface="メイリオ" panose="020B0604030504040204" pitchFamily="50" charset="-128"/>
              </a:rPr>
              <a:t>腸穿孔　</a:t>
            </a:r>
            <a:endParaRPr kumimoji="1" lang="en-US" altLang="ja-JP"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endParaRPr>
          </a:p>
        </p:txBody>
      </p:sp>
      <p:grpSp>
        <p:nvGrpSpPr>
          <p:cNvPr id="8" name="グループ化 7"/>
          <p:cNvGrpSpPr/>
          <p:nvPr/>
        </p:nvGrpSpPr>
        <p:grpSpPr>
          <a:xfrm>
            <a:off x="7070331" y="2008926"/>
            <a:ext cx="2108558" cy="772563"/>
            <a:chOff x="9768625" y="4863654"/>
            <a:chExt cx="940158" cy="772563"/>
          </a:xfrm>
        </p:grpSpPr>
        <p:sp>
          <p:nvSpPr>
            <p:cNvPr id="7" name="テキスト ボックス 6"/>
            <p:cNvSpPr txBox="1"/>
            <p:nvPr/>
          </p:nvSpPr>
          <p:spPr>
            <a:xfrm>
              <a:off x="9768625" y="4897553"/>
              <a:ext cx="940158" cy="738664"/>
            </a:xfrm>
            <a:prstGeom prst="rect">
              <a:avLst/>
            </a:prstGeom>
            <a:noFill/>
          </p:spPr>
          <p:txBody>
            <a:bodyPr wrap="square" rtlCol="0">
              <a:spAutoFit/>
            </a:bodyPr>
            <a:lstStyle/>
            <a:p>
              <a:r>
                <a:rPr kumimoji="1" lang="ja-JP" altLang="en-US" sz="1400" b="1" dirty="0">
                  <a:latin typeface="メイリオ" panose="020B0604030504040204" pitchFamily="50" charset="-128"/>
                  <a:ea typeface="メイリオ" panose="020B0604030504040204" pitchFamily="50" charset="-128"/>
                </a:rPr>
                <a:t>黄色血性まじり嘔吐</a:t>
              </a:r>
            </a:p>
          </p:txBody>
        </p:sp>
        <p:sp>
          <p:nvSpPr>
            <p:cNvPr id="6" name="角丸四角形吹き出し 5"/>
            <p:cNvSpPr/>
            <p:nvPr/>
          </p:nvSpPr>
          <p:spPr>
            <a:xfrm>
              <a:off x="9768625" y="4863654"/>
              <a:ext cx="850006" cy="403231"/>
            </a:xfrm>
            <a:prstGeom prst="wedgeRoundRectCallout">
              <a:avLst>
                <a:gd name="adj1" fmla="val -23863"/>
                <a:gd name="adj2" fmla="val -87614"/>
                <a:gd name="adj3" fmla="val 16667"/>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9" name="グループ化 8"/>
          <p:cNvGrpSpPr/>
          <p:nvPr/>
        </p:nvGrpSpPr>
        <p:grpSpPr>
          <a:xfrm>
            <a:off x="7513565" y="1426720"/>
            <a:ext cx="772161" cy="357567"/>
            <a:chOff x="7437119" y="1766801"/>
            <a:chExt cx="772161" cy="357567"/>
          </a:xfrm>
        </p:grpSpPr>
        <p:sp>
          <p:nvSpPr>
            <p:cNvPr id="65" name="円形吹き出し 64"/>
            <p:cNvSpPr/>
            <p:nvPr/>
          </p:nvSpPr>
          <p:spPr>
            <a:xfrm>
              <a:off x="7503391" y="1766801"/>
              <a:ext cx="639618" cy="357567"/>
            </a:xfrm>
            <a:prstGeom prst="wedgeEllipseCallout">
              <a:avLst>
                <a:gd name="adj1" fmla="val -17254"/>
                <a:gd name="adj2" fmla="val 6430"/>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6" name="テキスト ボックス 65"/>
            <p:cNvSpPr txBox="1"/>
            <p:nvPr/>
          </p:nvSpPr>
          <p:spPr>
            <a:xfrm>
              <a:off x="7437119" y="1795410"/>
              <a:ext cx="772161" cy="23405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NPO</a:t>
              </a:r>
              <a:endPar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aphicFrame>
        <p:nvGraphicFramePr>
          <p:cNvPr id="67" name="表 66"/>
          <p:cNvGraphicFramePr>
            <a:graphicFrameLocks noGrp="1"/>
          </p:cNvGraphicFramePr>
          <p:nvPr>
            <p:extLst>
              <p:ext uri="{D42A27DB-BD31-4B8C-83A1-F6EECF244321}">
                <p14:modId xmlns:p14="http://schemas.microsoft.com/office/powerpoint/2010/main" val="898875658"/>
              </p:ext>
            </p:extLst>
          </p:nvPr>
        </p:nvGraphicFramePr>
        <p:xfrm>
          <a:off x="524915" y="1007523"/>
          <a:ext cx="11051573" cy="365760"/>
        </p:xfrm>
        <a:graphic>
          <a:graphicData uri="http://schemas.openxmlformats.org/drawingml/2006/table">
            <a:tbl>
              <a:tblPr firstRow="1" bandRow="1">
                <a:tableStyleId>{2D5ABB26-0587-4C30-8999-92F81FD0307C}</a:tableStyleId>
              </a:tblPr>
              <a:tblGrid>
                <a:gridCol w="850121">
                  <a:extLst>
                    <a:ext uri="{9D8B030D-6E8A-4147-A177-3AD203B41FA5}">
                      <a16:colId xmlns:a16="http://schemas.microsoft.com/office/drawing/2014/main" val="1391179298"/>
                    </a:ext>
                  </a:extLst>
                </a:gridCol>
                <a:gridCol w="850121">
                  <a:extLst>
                    <a:ext uri="{9D8B030D-6E8A-4147-A177-3AD203B41FA5}">
                      <a16:colId xmlns:a16="http://schemas.microsoft.com/office/drawing/2014/main" val="1137806695"/>
                    </a:ext>
                  </a:extLst>
                </a:gridCol>
                <a:gridCol w="850121">
                  <a:extLst>
                    <a:ext uri="{9D8B030D-6E8A-4147-A177-3AD203B41FA5}">
                      <a16:colId xmlns:a16="http://schemas.microsoft.com/office/drawing/2014/main" val="3248452504"/>
                    </a:ext>
                  </a:extLst>
                </a:gridCol>
                <a:gridCol w="865362">
                  <a:extLst>
                    <a:ext uri="{9D8B030D-6E8A-4147-A177-3AD203B41FA5}">
                      <a16:colId xmlns:a16="http://schemas.microsoft.com/office/drawing/2014/main" val="365235528"/>
                    </a:ext>
                  </a:extLst>
                </a:gridCol>
                <a:gridCol w="834880">
                  <a:extLst>
                    <a:ext uri="{9D8B030D-6E8A-4147-A177-3AD203B41FA5}">
                      <a16:colId xmlns:a16="http://schemas.microsoft.com/office/drawing/2014/main" val="4160323163"/>
                    </a:ext>
                  </a:extLst>
                </a:gridCol>
                <a:gridCol w="850121">
                  <a:extLst>
                    <a:ext uri="{9D8B030D-6E8A-4147-A177-3AD203B41FA5}">
                      <a16:colId xmlns:a16="http://schemas.microsoft.com/office/drawing/2014/main" val="1415145082"/>
                    </a:ext>
                  </a:extLst>
                </a:gridCol>
                <a:gridCol w="850121">
                  <a:extLst>
                    <a:ext uri="{9D8B030D-6E8A-4147-A177-3AD203B41FA5}">
                      <a16:colId xmlns:a16="http://schemas.microsoft.com/office/drawing/2014/main" val="2457272721"/>
                    </a:ext>
                  </a:extLst>
                </a:gridCol>
                <a:gridCol w="850121">
                  <a:extLst>
                    <a:ext uri="{9D8B030D-6E8A-4147-A177-3AD203B41FA5}">
                      <a16:colId xmlns:a16="http://schemas.microsoft.com/office/drawing/2014/main" val="2006849918"/>
                    </a:ext>
                  </a:extLst>
                </a:gridCol>
                <a:gridCol w="850121">
                  <a:extLst>
                    <a:ext uri="{9D8B030D-6E8A-4147-A177-3AD203B41FA5}">
                      <a16:colId xmlns:a16="http://schemas.microsoft.com/office/drawing/2014/main" val="993446045"/>
                    </a:ext>
                  </a:extLst>
                </a:gridCol>
                <a:gridCol w="850121">
                  <a:extLst>
                    <a:ext uri="{9D8B030D-6E8A-4147-A177-3AD203B41FA5}">
                      <a16:colId xmlns:a16="http://schemas.microsoft.com/office/drawing/2014/main" val="2570154169"/>
                    </a:ext>
                  </a:extLst>
                </a:gridCol>
                <a:gridCol w="850121">
                  <a:extLst>
                    <a:ext uri="{9D8B030D-6E8A-4147-A177-3AD203B41FA5}">
                      <a16:colId xmlns:a16="http://schemas.microsoft.com/office/drawing/2014/main" val="1413334152"/>
                    </a:ext>
                  </a:extLst>
                </a:gridCol>
                <a:gridCol w="850121">
                  <a:extLst>
                    <a:ext uri="{9D8B030D-6E8A-4147-A177-3AD203B41FA5}">
                      <a16:colId xmlns:a16="http://schemas.microsoft.com/office/drawing/2014/main" val="3395280856"/>
                    </a:ext>
                  </a:extLst>
                </a:gridCol>
                <a:gridCol w="850121">
                  <a:extLst>
                    <a:ext uri="{9D8B030D-6E8A-4147-A177-3AD203B41FA5}">
                      <a16:colId xmlns:a16="http://schemas.microsoft.com/office/drawing/2014/main" val="3036350009"/>
                    </a:ext>
                  </a:extLst>
                </a:gridCol>
              </a:tblGrid>
              <a:tr h="346080">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0</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1</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2</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3</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4</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5</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6</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7</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8</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9</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10</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11</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12</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5056648"/>
                  </a:ext>
                </a:extLst>
              </a:tr>
            </a:tbl>
          </a:graphicData>
        </a:graphic>
      </p:graphicFrame>
      <p:sp>
        <p:nvSpPr>
          <p:cNvPr id="2" name="正方形/長方形 1"/>
          <p:cNvSpPr/>
          <p:nvPr/>
        </p:nvSpPr>
        <p:spPr>
          <a:xfrm>
            <a:off x="5156472" y="1619868"/>
            <a:ext cx="568960" cy="16441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p:nvSpPr>
        <p:spPr>
          <a:xfrm>
            <a:off x="6673431" y="1495053"/>
            <a:ext cx="793801" cy="29090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7" name="グループ化 26"/>
          <p:cNvGrpSpPr/>
          <p:nvPr/>
        </p:nvGrpSpPr>
        <p:grpSpPr>
          <a:xfrm>
            <a:off x="5485551" y="2003885"/>
            <a:ext cx="1346525" cy="618674"/>
            <a:chOff x="9768625" y="4863654"/>
            <a:chExt cx="940158" cy="618674"/>
          </a:xfrm>
        </p:grpSpPr>
        <p:sp>
          <p:nvSpPr>
            <p:cNvPr id="28" name="テキスト ボックス 27"/>
            <p:cNvSpPr txBox="1"/>
            <p:nvPr/>
          </p:nvSpPr>
          <p:spPr>
            <a:xfrm>
              <a:off x="9768625" y="4897553"/>
              <a:ext cx="940158" cy="584775"/>
            </a:xfrm>
            <a:prstGeom prst="rect">
              <a:avLst/>
            </a:prstGeom>
            <a:noFill/>
          </p:spPr>
          <p:txBody>
            <a:bodyPr wrap="square" rtlCol="0">
              <a:spAutoFit/>
            </a:bodyPr>
            <a:lstStyle/>
            <a:p>
              <a:r>
                <a:rPr lang="ja-JP" altLang="en-US" sz="1600" b="1" dirty="0">
                  <a:latin typeface="メイリオ" panose="020B0604030504040204" pitchFamily="50" charset="-128"/>
                  <a:ea typeface="メイリオ" panose="020B0604030504040204" pitchFamily="50" charset="-128"/>
                </a:rPr>
                <a:t>胆汁様胃残</a:t>
              </a:r>
              <a:endParaRPr kumimoji="1" lang="ja-JP" altLang="en-US" sz="1600" b="1" dirty="0">
                <a:latin typeface="メイリオ" panose="020B0604030504040204" pitchFamily="50" charset="-128"/>
                <a:ea typeface="メイリオ" panose="020B0604030504040204" pitchFamily="50" charset="-128"/>
              </a:endParaRPr>
            </a:p>
          </p:txBody>
        </p:sp>
        <p:sp>
          <p:nvSpPr>
            <p:cNvPr id="29" name="角丸四角形吹き出し 28"/>
            <p:cNvSpPr/>
            <p:nvPr/>
          </p:nvSpPr>
          <p:spPr>
            <a:xfrm>
              <a:off x="9768625" y="4863654"/>
              <a:ext cx="850006" cy="403231"/>
            </a:xfrm>
            <a:prstGeom prst="wedgeRoundRectCallout">
              <a:avLst>
                <a:gd name="adj1" fmla="val -23863"/>
                <a:gd name="adj2" fmla="val -87614"/>
                <a:gd name="adj3" fmla="val 16667"/>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 name="テキスト ボックス 3"/>
          <p:cNvSpPr txBox="1"/>
          <p:nvPr/>
        </p:nvSpPr>
        <p:spPr>
          <a:xfrm>
            <a:off x="5130800" y="1509410"/>
            <a:ext cx="284480" cy="338554"/>
          </a:xfrm>
          <a:prstGeom prst="rect">
            <a:avLst/>
          </a:prstGeom>
          <a:noFill/>
        </p:spPr>
        <p:txBody>
          <a:bodyPr wrap="square" rtlCol="0">
            <a:spAutoFit/>
          </a:bodyPr>
          <a:lstStyle/>
          <a:p>
            <a:r>
              <a:rPr kumimoji="1" lang="en-US" altLang="ja-JP" sz="1600" dirty="0">
                <a:latin typeface="メイリオ" panose="020B0604030504040204" pitchFamily="50" charset="-128"/>
                <a:ea typeface="メイリオ" panose="020B0604030504040204" pitchFamily="50" charset="-128"/>
              </a:rPr>
              <a:t>8</a:t>
            </a:r>
            <a:endParaRPr kumimoji="1" lang="ja-JP" altLang="en-US" sz="1600" dirty="0">
              <a:latin typeface="メイリオ" panose="020B0604030504040204" pitchFamily="50" charset="-128"/>
              <a:ea typeface="メイリオ" panose="020B0604030504040204" pitchFamily="50" charset="-128"/>
            </a:endParaRPr>
          </a:p>
        </p:txBody>
      </p:sp>
      <p:sp>
        <p:nvSpPr>
          <p:cNvPr id="31" name="テキスト ボックス 30"/>
          <p:cNvSpPr txBox="1"/>
          <p:nvPr/>
        </p:nvSpPr>
        <p:spPr>
          <a:xfrm>
            <a:off x="5956537" y="1519307"/>
            <a:ext cx="284480" cy="338554"/>
          </a:xfrm>
          <a:prstGeom prst="rect">
            <a:avLst/>
          </a:prstGeom>
          <a:noFill/>
        </p:spPr>
        <p:txBody>
          <a:bodyPr wrap="square" rtlCol="0">
            <a:spAutoFit/>
          </a:bodyPr>
          <a:lstStyle/>
          <a:p>
            <a:r>
              <a:rPr kumimoji="1" lang="en-US" altLang="ja-JP" sz="1600" dirty="0">
                <a:latin typeface="メイリオ" panose="020B0604030504040204" pitchFamily="50" charset="-128"/>
                <a:ea typeface="メイリオ" panose="020B0604030504040204" pitchFamily="50" charset="-128"/>
              </a:rPr>
              <a:t>8</a:t>
            </a:r>
            <a:endParaRPr kumimoji="1" lang="ja-JP" altLang="en-US" sz="1600" dirty="0">
              <a:latin typeface="メイリオ" panose="020B0604030504040204" pitchFamily="50" charset="-128"/>
              <a:ea typeface="メイリオ" panose="020B0604030504040204" pitchFamily="50" charset="-128"/>
            </a:endParaRPr>
          </a:p>
        </p:txBody>
      </p:sp>
      <p:sp>
        <p:nvSpPr>
          <p:cNvPr id="32" name="テキスト ボックス 31"/>
          <p:cNvSpPr txBox="1"/>
          <p:nvPr/>
        </p:nvSpPr>
        <p:spPr>
          <a:xfrm>
            <a:off x="6673431" y="1505704"/>
            <a:ext cx="499412" cy="338554"/>
          </a:xfrm>
          <a:prstGeom prst="rect">
            <a:avLst/>
          </a:prstGeom>
          <a:noFill/>
        </p:spPr>
        <p:txBody>
          <a:bodyPr wrap="square" rtlCol="0">
            <a:spAutoFit/>
          </a:bodyPr>
          <a:lstStyle/>
          <a:p>
            <a:r>
              <a:rPr lang="en-US" altLang="ja-JP" sz="1600" dirty="0">
                <a:latin typeface="メイリオ" panose="020B0604030504040204" pitchFamily="50" charset="-128"/>
                <a:ea typeface="メイリオ" panose="020B0604030504040204" pitchFamily="50" charset="-128"/>
              </a:rPr>
              <a:t>16</a:t>
            </a:r>
            <a:endParaRPr kumimoji="1" lang="ja-JP" altLang="en-US" sz="1600" dirty="0">
              <a:latin typeface="メイリオ" panose="020B0604030504040204" pitchFamily="50" charset="-128"/>
              <a:ea typeface="メイリオ" panose="020B0604030504040204" pitchFamily="50" charset="-128"/>
            </a:endParaRPr>
          </a:p>
        </p:txBody>
      </p:sp>
      <p:pic>
        <p:nvPicPr>
          <p:cNvPr id="10" name="図 9"/>
          <p:cNvPicPr>
            <a:picLocks noChangeAspect="1"/>
          </p:cNvPicPr>
          <p:nvPr/>
        </p:nvPicPr>
        <p:blipFill rotWithShape="1">
          <a:blip r:embed="rId3">
            <a:extLst>
              <a:ext uri="{28A0092B-C50C-407E-A947-70E740481C1C}">
                <a14:useLocalDpi xmlns:a14="http://schemas.microsoft.com/office/drawing/2010/main" val="0"/>
              </a:ext>
            </a:extLst>
          </a:blip>
          <a:srcRect l="-1254" t="34498" r="1254" b="8010"/>
          <a:stretch/>
        </p:blipFill>
        <p:spPr>
          <a:xfrm>
            <a:off x="5874967" y="2952436"/>
            <a:ext cx="3122122" cy="2863920"/>
          </a:xfrm>
          <a:prstGeom prst="rect">
            <a:avLst/>
          </a:prstGeom>
        </p:spPr>
      </p:pic>
      <p:pic>
        <p:nvPicPr>
          <p:cNvPr id="11" name="図 10"/>
          <p:cNvPicPr>
            <a:picLocks noChangeAspect="1"/>
          </p:cNvPicPr>
          <p:nvPr/>
        </p:nvPicPr>
        <p:blipFill rotWithShape="1">
          <a:blip r:embed="rId4">
            <a:extLst>
              <a:ext uri="{28A0092B-C50C-407E-A947-70E740481C1C}">
                <a14:useLocalDpi xmlns:a14="http://schemas.microsoft.com/office/drawing/2010/main" val="0"/>
              </a:ext>
            </a:extLst>
          </a:blip>
          <a:srcRect t="35387" b="5672"/>
          <a:stretch/>
        </p:blipFill>
        <p:spPr>
          <a:xfrm>
            <a:off x="214828" y="2927675"/>
            <a:ext cx="2772390" cy="2820202"/>
          </a:xfrm>
          <a:prstGeom prst="rect">
            <a:avLst/>
          </a:prstGeom>
        </p:spPr>
      </p:pic>
      <p:pic>
        <p:nvPicPr>
          <p:cNvPr id="12" name="図 11"/>
          <p:cNvPicPr>
            <a:picLocks noChangeAspect="1"/>
          </p:cNvPicPr>
          <p:nvPr/>
        </p:nvPicPr>
        <p:blipFill rotWithShape="1">
          <a:blip r:embed="rId5">
            <a:extLst>
              <a:ext uri="{28A0092B-C50C-407E-A947-70E740481C1C}">
                <a14:useLocalDpi xmlns:a14="http://schemas.microsoft.com/office/drawing/2010/main" val="0"/>
              </a:ext>
            </a:extLst>
          </a:blip>
          <a:srcRect t="18643" r="7654" b="8239"/>
          <a:stretch/>
        </p:blipFill>
        <p:spPr>
          <a:xfrm rot="5400000">
            <a:off x="3200458" y="2802714"/>
            <a:ext cx="2457953" cy="2745485"/>
          </a:xfrm>
          <a:prstGeom prst="rect">
            <a:avLst/>
          </a:prstGeom>
        </p:spPr>
      </p:pic>
      <p:pic>
        <p:nvPicPr>
          <p:cNvPr id="13" name="図 12"/>
          <p:cNvPicPr>
            <a:picLocks noChangeAspect="1"/>
          </p:cNvPicPr>
          <p:nvPr/>
        </p:nvPicPr>
        <p:blipFill rotWithShape="1">
          <a:blip r:embed="rId6">
            <a:extLst>
              <a:ext uri="{28A0092B-C50C-407E-A947-70E740481C1C}">
                <a14:useLocalDpi xmlns:a14="http://schemas.microsoft.com/office/drawing/2010/main" val="0"/>
              </a:ext>
            </a:extLst>
          </a:blip>
          <a:srcRect l="2137" t="6673" r="27238" b="8240"/>
          <a:stretch/>
        </p:blipFill>
        <p:spPr>
          <a:xfrm>
            <a:off x="9103635" y="2971131"/>
            <a:ext cx="2953851" cy="2680277"/>
          </a:xfrm>
          <a:prstGeom prst="rect">
            <a:avLst/>
          </a:prstGeom>
        </p:spPr>
      </p:pic>
      <p:sp>
        <p:nvSpPr>
          <p:cNvPr id="41" name="テキスト ボックス 40"/>
          <p:cNvSpPr txBox="1"/>
          <p:nvPr/>
        </p:nvSpPr>
        <p:spPr>
          <a:xfrm>
            <a:off x="298229" y="2503589"/>
            <a:ext cx="4421302" cy="369332"/>
          </a:xfrm>
          <a:prstGeom prst="rect">
            <a:avLst/>
          </a:prstGeom>
          <a:noFill/>
        </p:spPr>
        <p:txBody>
          <a:bodyPr wrap="square" rtlCol="0">
            <a:spAutoFit/>
          </a:bodyPr>
          <a:lstStyle/>
          <a:p>
            <a:pPr lvl="0">
              <a:defRPr/>
            </a:pPr>
            <a:r>
              <a:rPr lang="ja-JP" altLang="en-US" b="1" dirty="0">
                <a:solidFill>
                  <a:schemeClr val="bg1"/>
                </a:solidFill>
                <a:latin typeface="メイリオ" panose="020B0604030504040204" pitchFamily="50" charset="-128"/>
                <a:ea typeface="メイリオ" panose="020B0604030504040204" pitchFamily="50" charset="-128"/>
              </a:rPr>
              <a:t>日齢</a:t>
            </a:r>
            <a:r>
              <a:rPr lang="en-US" altLang="ja-JP" b="1" dirty="0">
                <a:solidFill>
                  <a:schemeClr val="bg1"/>
                </a:solidFill>
                <a:latin typeface="メイリオ" panose="020B0604030504040204" pitchFamily="50" charset="-128"/>
                <a:ea typeface="メイリオ" panose="020B0604030504040204" pitchFamily="50" charset="-128"/>
              </a:rPr>
              <a:t>8</a:t>
            </a:r>
            <a:r>
              <a:rPr lang="ja-JP" altLang="en-US" b="1" dirty="0">
                <a:solidFill>
                  <a:schemeClr val="bg1"/>
                </a:solidFill>
                <a:latin typeface="メイリオ" panose="020B0604030504040204" pitchFamily="50" charset="-128"/>
                <a:ea typeface="メイリオ" panose="020B0604030504040204" pitchFamily="50" charset="-128"/>
              </a:rPr>
              <a:t>　午前</a:t>
            </a:r>
          </a:p>
        </p:txBody>
      </p:sp>
      <p:sp>
        <p:nvSpPr>
          <p:cNvPr id="44" name="テキスト ボックス 43"/>
          <p:cNvSpPr txBox="1"/>
          <p:nvPr/>
        </p:nvSpPr>
        <p:spPr>
          <a:xfrm>
            <a:off x="5913959" y="2513800"/>
            <a:ext cx="4421302" cy="369332"/>
          </a:xfrm>
          <a:prstGeom prst="rect">
            <a:avLst/>
          </a:prstGeom>
          <a:noFill/>
        </p:spPr>
        <p:txBody>
          <a:bodyPr wrap="square" rtlCol="0">
            <a:spAutoFit/>
          </a:bodyPr>
          <a:lstStyle/>
          <a:p>
            <a:pPr lvl="0">
              <a:defRPr/>
            </a:pPr>
            <a:r>
              <a:rPr lang="ja-JP" altLang="en-US" b="1" dirty="0">
                <a:solidFill>
                  <a:schemeClr val="bg1"/>
                </a:solidFill>
                <a:latin typeface="メイリオ" panose="020B0604030504040204" pitchFamily="50" charset="-128"/>
                <a:ea typeface="メイリオ" panose="020B0604030504040204" pitchFamily="50" charset="-128"/>
              </a:rPr>
              <a:t>日齢</a:t>
            </a:r>
            <a:r>
              <a:rPr lang="en-US" altLang="ja-JP" b="1" dirty="0">
                <a:solidFill>
                  <a:schemeClr val="bg1"/>
                </a:solidFill>
                <a:latin typeface="メイリオ" panose="020B0604030504040204" pitchFamily="50" charset="-128"/>
                <a:ea typeface="メイリオ" panose="020B0604030504040204" pitchFamily="50" charset="-128"/>
              </a:rPr>
              <a:t>8</a:t>
            </a:r>
            <a:r>
              <a:rPr lang="ja-JP" altLang="en-US" b="1" dirty="0">
                <a:solidFill>
                  <a:schemeClr val="bg1"/>
                </a:solidFill>
                <a:latin typeface="メイリオ" panose="020B0604030504040204" pitchFamily="50" charset="-128"/>
                <a:ea typeface="メイリオ" panose="020B0604030504040204" pitchFamily="50" charset="-128"/>
              </a:rPr>
              <a:t>　午後</a:t>
            </a:r>
          </a:p>
        </p:txBody>
      </p:sp>
      <p:sp>
        <p:nvSpPr>
          <p:cNvPr id="45" name="テキスト ボックス 44"/>
          <p:cNvSpPr txBox="1"/>
          <p:nvPr/>
        </p:nvSpPr>
        <p:spPr>
          <a:xfrm>
            <a:off x="783788" y="6082048"/>
            <a:ext cx="4941644" cy="369332"/>
          </a:xfrm>
          <a:prstGeom prst="rect">
            <a:avLst/>
          </a:prstGeom>
          <a:noFill/>
        </p:spPr>
        <p:txBody>
          <a:bodyPr wrap="square" rtlCol="0">
            <a:spAutoFit/>
          </a:bodyPr>
          <a:lstStyle/>
          <a:p>
            <a:pPr lvl="0">
              <a:defRPr/>
            </a:pPr>
            <a:r>
              <a:rPr lang="ja-JP" altLang="en-US" b="1" dirty="0">
                <a:solidFill>
                  <a:schemeClr val="bg1"/>
                </a:solidFill>
                <a:latin typeface="メイリオ" panose="020B0604030504040204" pitchFamily="50" charset="-128"/>
                <a:ea typeface="メイリオ" panose="020B0604030504040204" pitchFamily="50" charset="-128"/>
              </a:rPr>
              <a:t>小腸軽度拡張あり、明らかな</a:t>
            </a:r>
            <a:r>
              <a:rPr lang="en-US" altLang="ja-JP" b="1" dirty="0">
                <a:solidFill>
                  <a:schemeClr val="bg1"/>
                </a:solidFill>
                <a:latin typeface="メイリオ" panose="020B0604030504040204" pitchFamily="50" charset="-128"/>
                <a:ea typeface="メイリオ" panose="020B0604030504040204" pitchFamily="50" charset="-128"/>
              </a:rPr>
              <a:t>free air</a:t>
            </a:r>
            <a:r>
              <a:rPr lang="ja-JP" altLang="en-US" b="1" dirty="0">
                <a:solidFill>
                  <a:schemeClr val="bg1"/>
                </a:solidFill>
                <a:latin typeface="メイリオ" panose="020B0604030504040204" pitchFamily="50" charset="-128"/>
                <a:ea typeface="メイリオ" panose="020B0604030504040204" pitchFamily="50" charset="-128"/>
              </a:rPr>
              <a:t>なし</a:t>
            </a:r>
          </a:p>
        </p:txBody>
      </p:sp>
      <p:sp>
        <p:nvSpPr>
          <p:cNvPr id="46" name="テキスト ボックス 45"/>
          <p:cNvSpPr txBox="1"/>
          <p:nvPr/>
        </p:nvSpPr>
        <p:spPr>
          <a:xfrm>
            <a:off x="8124610" y="5968676"/>
            <a:ext cx="1887496" cy="383921"/>
          </a:xfrm>
          <a:prstGeom prst="rect">
            <a:avLst/>
          </a:prstGeom>
          <a:noFill/>
        </p:spPr>
        <p:txBody>
          <a:bodyPr wrap="square" rtlCol="0">
            <a:spAutoFit/>
          </a:bodyPr>
          <a:lstStyle/>
          <a:p>
            <a:pPr lvl="0">
              <a:defRPr/>
            </a:pPr>
            <a:r>
              <a:rPr lang="en-US" altLang="ja-JP" b="1" dirty="0">
                <a:solidFill>
                  <a:schemeClr val="bg1"/>
                </a:solidFill>
                <a:latin typeface="メイリオ" panose="020B0604030504040204" pitchFamily="50" charset="-128"/>
                <a:ea typeface="メイリオ" panose="020B0604030504040204" pitchFamily="50" charset="-128"/>
              </a:rPr>
              <a:t>free air</a:t>
            </a:r>
            <a:r>
              <a:rPr lang="ja-JP" altLang="en-US" b="1" dirty="0">
                <a:solidFill>
                  <a:schemeClr val="bg1"/>
                </a:solidFill>
                <a:latin typeface="メイリオ" panose="020B0604030504040204" pitchFamily="50" charset="-128"/>
                <a:ea typeface="メイリオ" panose="020B0604030504040204" pitchFamily="50" charset="-128"/>
              </a:rPr>
              <a:t>あり</a:t>
            </a:r>
          </a:p>
        </p:txBody>
      </p:sp>
      <p:sp>
        <p:nvSpPr>
          <p:cNvPr id="17" name="右矢印 16"/>
          <p:cNvSpPr/>
          <p:nvPr/>
        </p:nvSpPr>
        <p:spPr>
          <a:xfrm rot="2427319">
            <a:off x="375020" y="4234706"/>
            <a:ext cx="388310" cy="20614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右矢印 47"/>
          <p:cNvSpPr/>
          <p:nvPr/>
        </p:nvSpPr>
        <p:spPr>
          <a:xfrm rot="21400034" flipV="1">
            <a:off x="6162370" y="3430799"/>
            <a:ext cx="256824" cy="12987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右矢印 48"/>
          <p:cNvSpPr/>
          <p:nvPr/>
        </p:nvSpPr>
        <p:spPr>
          <a:xfrm rot="21400034" flipV="1">
            <a:off x="6162370" y="3732745"/>
            <a:ext cx="256824" cy="12987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右矢印 49"/>
          <p:cNvSpPr/>
          <p:nvPr/>
        </p:nvSpPr>
        <p:spPr>
          <a:xfrm rot="21400034" flipV="1">
            <a:off x="6244575" y="4056536"/>
            <a:ext cx="256824" cy="12987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右矢印 50"/>
          <p:cNvSpPr/>
          <p:nvPr/>
        </p:nvSpPr>
        <p:spPr>
          <a:xfrm rot="5000400" flipV="1">
            <a:off x="6545019" y="3078446"/>
            <a:ext cx="256824" cy="12987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9" name="右矢印 58"/>
          <p:cNvSpPr/>
          <p:nvPr/>
        </p:nvSpPr>
        <p:spPr>
          <a:xfrm rot="18954520" flipV="1">
            <a:off x="6398687" y="4383282"/>
            <a:ext cx="256824" cy="12306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右矢印 59"/>
          <p:cNvSpPr/>
          <p:nvPr/>
        </p:nvSpPr>
        <p:spPr>
          <a:xfrm rot="18463353" flipV="1">
            <a:off x="6533730" y="4714622"/>
            <a:ext cx="256824" cy="12987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右矢印 60"/>
          <p:cNvSpPr/>
          <p:nvPr/>
        </p:nvSpPr>
        <p:spPr>
          <a:xfrm rot="21400034" flipV="1">
            <a:off x="9637090" y="3459216"/>
            <a:ext cx="256824" cy="12987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右矢印 68"/>
          <p:cNvSpPr/>
          <p:nvPr/>
        </p:nvSpPr>
        <p:spPr>
          <a:xfrm rot="8758338" flipV="1">
            <a:off x="6975393" y="3159502"/>
            <a:ext cx="256824" cy="12987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右矢印 69"/>
          <p:cNvSpPr/>
          <p:nvPr/>
        </p:nvSpPr>
        <p:spPr>
          <a:xfrm rot="10434578" flipV="1">
            <a:off x="7159382" y="3502150"/>
            <a:ext cx="256824" cy="12987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右矢印 70"/>
          <p:cNvSpPr/>
          <p:nvPr/>
        </p:nvSpPr>
        <p:spPr>
          <a:xfrm rot="10520683" flipV="1">
            <a:off x="7183285" y="3856652"/>
            <a:ext cx="256824" cy="12987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右矢印 71"/>
          <p:cNvSpPr/>
          <p:nvPr/>
        </p:nvSpPr>
        <p:spPr>
          <a:xfrm rot="10549133" flipV="1">
            <a:off x="7246877" y="4225198"/>
            <a:ext cx="256824" cy="129870"/>
          </a:xfrm>
          <a:prstGeom prst="rightArrow">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13657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サブタイトル 2"/>
          <p:cNvSpPr txBox="1">
            <a:spLocks/>
          </p:cNvSpPr>
          <p:nvPr/>
        </p:nvSpPr>
        <p:spPr>
          <a:xfrm>
            <a:off x="526575" y="265054"/>
            <a:ext cx="10698774" cy="197304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sz="1800" dirty="0">
                <a:latin typeface="メイリオ" panose="020B0604030504040204" pitchFamily="50" charset="-128"/>
                <a:ea typeface="メイリオ" panose="020B0604030504040204" pitchFamily="50" charset="-128"/>
              </a:rPr>
              <a:t>日齢</a:t>
            </a:r>
            <a:r>
              <a:rPr lang="en-US" altLang="ja-JP" sz="1800" dirty="0">
                <a:latin typeface="メイリオ" panose="020B0604030504040204" pitchFamily="50" charset="-128"/>
                <a:ea typeface="メイリオ" panose="020B0604030504040204" pitchFamily="50" charset="-128"/>
              </a:rPr>
              <a:t>8</a:t>
            </a:r>
            <a:r>
              <a:rPr lang="ja-JP" altLang="en-US" sz="1800" dirty="0">
                <a:latin typeface="メイリオ" panose="020B0604030504040204" pitchFamily="50" charset="-128"/>
                <a:ea typeface="メイリオ" panose="020B0604030504040204" pitchFamily="50" charset="-128"/>
              </a:rPr>
              <a:t>　開腹手術、腸瘻造設術、腹腔ドレナージ術</a:t>
            </a:r>
            <a:endParaRPr lang="en-US" altLang="ja-JP" sz="1800" dirty="0">
              <a:latin typeface="メイリオ" panose="020B0604030504040204" pitchFamily="50" charset="-128"/>
              <a:ea typeface="メイリオ" panose="020B0604030504040204" pitchFamily="50" charset="-128"/>
            </a:endParaRPr>
          </a:p>
          <a:p>
            <a:pPr marL="0" indent="0">
              <a:buNone/>
            </a:pPr>
            <a:endParaRPr lang="en-US" altLang="ja-JP" sz="1800" dirty="0">
              <a:latin typeface="メイリオ" panose="020B0604030504040204" pitchFamily="50" charset="-128"/>
              <a:ea typeface="メイリオ" panose="020B0604030504040204" pitchFamily="50" charset="-128"/>
            </a:endParaRPr>
          </a:p>
          <a:p>
            <a:pPr marL="0" indent="0">
              <a:buNone/>
            </a:pPr>
            <a:r>
              <a:rPr lang="ja-JP" altLang="en-US" sz="1800" dirty="0" err="1">
                <a:latin typeface="メイリオ" panose="020B0604030504040204" pitchFamily="50" charset="-128"/>
                <a:ea typeface="メイリオ" panose="020B0604030504040204" pitchFamily="50" charset="-128"/>
              </a:rPr>
              <a:t>みぎ</a:t>
            </a:r>
            <a:r>
              <a:rPr lang="ja-JP" altLang="en-US" sz="1800" dirty="0">
                <a:latin typeface="メイリオ" panose="020B0604030504040204" pitchFamily="50" charset="-128"/>
                <a:ea typeface="メイリオ" panose="020B0604030504040204" pitchFamily="50" charset="-128"/>
              </a:rPr>
              <a:t>側腹部を切開、その直下にほぼ腸管径（</a:t>
            </a:r>
            <a:r>
              <a:rPr lang="en-US" altLang="ja-JP" sz="1800" dirty="0">
                <a:latin typeface="メイリオ" panose="020B0604030504040204" pitchFamily="50" charset="-128"/>
                <a:ea typeface="メイリオ" panose="020B0604030504040204" pitchFamily="50" charset="-128"/>
              </a:rPr>
              <a:t>5-6mm</a:t>
            </a:r>
            <a:r>
              <a:rPr lang="ja-JP" altLang="en-US" sz="1800" dirty="0">
                <a:latin typeface="メイリオ" panose="020B0604030504040204" pitchFamily="50" charset="-128"/>
                <a:ea typeface="メイリオ" panose="020B0604030504040204" pitchFamily="50" charset="-128"/>
              </a:rPr>
              <a:t>）の小腸穿孔あり</a:t>
            </a:r>
            <a:endParaRPr lang="en-US" altLang="ja-JP" sz="1800" dirty="0">
              <a:latin typeface="メイリオ" panose="020B0604030504040204" pitchFamily="50" charset="-128"/>
              <a:ea typeface="メイリオ" panose="020B0604030504040204" pitchFamily="50" charset="-128"/>
            </a:endParaRPr>
          </a:p>
          <a:p>
            <a:pPr marL="0" indent="0">
              <a:buNone/>
            </a:pPr>
            <a:r>
              <a:rPr lang="ja-JP" altLang="en-US" sz="1800" dirty="0">
                <a:latin typeface="メイリオ" panose="020B0604030504040204" pitchFamily="50" charset="-128"/>
                <a:ea typeface="メイリオ" panose="020B0604030504040204" pitchFamily="50" charset="-128"/>
              </a:rPr>
              <a:t>穿孔部前後の腸管色調は悪くなかった</a:t>
            </a:r>
            <a:endParaRPr lang="en-US" altLang="ja-JP" sz="1800" dirty="0">
              <a:latin typeface="メイリオ" panose="020B0604030504040204" pitchFamily="50" charset="-128"/>
              <a:ea typeface="メイリオ" panose="020B0604030504040204" pitchFamily="50" charset="-128"/>
            </a:endParaRPr>
          </a:p>
          <a:p>
            <a:pPr marL="0" indent="0">
              <a:buNone/>
            </a:pPr>
            <a:r>
              <a:rPr lang="ja-JP" altLang="en-US" sz="1800" dirty="0">
                <a:latin typeface="メイリオ" panose="020B0604030504040204" pitchFamily="50" charset="-128"/>
                <a:ea typeface="メイリオ" panose="020B0604030504040204" pitchFamily="50" charset="-128"/>
              </a:rPr>
              <a:t>→新生児壊死性腸炎や胎便関連性腸閉塞による腸管穿孔は疑われず、限局性小腸穿孔が考えられた</a:t>
            </a:r>
            <a:endParaRPr lang="en-US" altLang="ja-JP" sz="1800" dirty="0">
              <a:latin typeface="メイリオ" panose="020B0604030504040204" pitchFamily="50" charset="-128"/>
              <a:ea typeface="メイリオ" panose="020B0604030504040204" pitchFamily="50" charset="-128"/>
            </a:endParaRPr>
          </a:p>
        </p:txBody>
      </p:sp>
      <p:pic>
        <p:nvPicPr>
          <p:cNvPr id="3" name="図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070" y="2261246"/>
            <a:ext cx="5257800" cy="3457575"/>
          </a:xfrm>
          <a:prstGeom prst="rect">
            <a:avLst/>
          </a:prstGeom>
        </p:spPr>
      </p:pic>
      <p:pic>
        <p:nvPicPr>
          <p:cNvPr id="4" name="図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7961" y="2281389"/>
            <a:ext cx="3853250" cy="3437432"/>
          </a:xfrm>
          <a:prstGeom prst="rect">
            <a:avLst/>
          </a:prstGeom>
        </p:spPr>
      </p:pic>
      <p:sp>
        <p:nvSpPr>
          <p:cNvPr id="6" name="右矢印 5"/>
          <p:cNvSpPr/>
          <p:nvPr/>
        </p:nvSpPr>
        <p:spPr>
          <a:xfrm rot="10800000">
            <a:off x="9065623" y="3982832"/>
            <a:ext cx="461555" cy="254727"/>
          </a:xfrm>
          <a:prstGeom prst="rightArrow">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683917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グループ化 2"/>
          <p:cNvGrpSpPr/>
          <p:nvPr/>
        </p:nvGrpSpPr>
        <p:grpSpPr>
          <a:xfrm>
            <a:off x="1058409" y="3982869"/>
            <a:ext cx="3594462" cy="340649"/>
            <a:chOff x="2917806" y="2293270"/>
            <a:chExt cx="4035527" cy="340649"/>
          </a:xfrm>
        </p:grpSpPr>
        <p:sp>
          <p:nvSpPr>
            <p:cNvPr id="40" name="右矢印 39"/>
            <p:cNvSpPr/>
            <p:nvPr/>
          </p:nvSpPr>
          <p:spPr>
            <a:xfrm>
              <a:off x="5120108" y="2293270"/>
              <a:ext cx="1833225" cy="289386"/>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42" name="テキスト ボックス 41"/>
            <p:cNvSpPr txBox="1"/>
            <p:nvPr/>
          </p:nvSpPr>
          <p:spPr>
            <a:xfrm>
              <a:off x="2917806" y="2295365"/>
              <a:ext cx="2278494"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ヒューマリン</a:t>
              </a:r>
              <a:r>
                <a:rPr kumimoji="1" lang="en-US" altLang="ja-JP"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R</a:t>
              </a:r>
            </a:p>
          </p:txBody>
        </p:sp>
      </p:grpSp>
      <p:sp>
        <p:nvSpPr>
          <p:cNvPr id="37" name="コンテンツ プレースホルダー 2"/>
          <p:cNvSpPr txBox="1">
            <a:spLocks/>
          </p:cNvSpPr>
          <p:nvPr/>
        </p:nvSpPr>
        <p:spPr>
          <a:xfrm>
            <a:off x="-1" y="287328"/>
            <a:ext cx="11834950" cy="4232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a:t>
            </a:r>
            <a:r>
              <a:rPr kumimoji="1" lang="ja-JP" altLang="en-US"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入院後経過</a:t>
            </a:r>
            <a:r>
              <a:rPr kumimoji="1" lang="en-US" altLang="ja-JP"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a:t>
            </a:r>
            <a:r>
              <a:rPr kumimoji="1" lang="ja-JP" altLang="en-US"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 </a:t>
            </a:r>
            <a:r>
              <a:rPr lang="ja-JP" altLang="en-US" noProof="0" dirty="0">
                <a:solidFill>
                  <a:prstClr val="black"/>
                </a:solidFill>
                <a:latin typeface="メイリオ" panose="020B0604030504040204" pitchFamily="50" charset="-128"/>
                <a:ea typeface="メイリオ" panose="020B0604030504040204" pitchFamily="50" charset="-128"/>
              </a:rPr>
              <a:t>＃血糖・電解質、＃貧血、血小板低下、凝固異常　</a:t>
            </a:r>
            <a:endParaRPr kumimoji="1" lang="en-US" altLang="ja-JP"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endParaRPr>
          </a:p>
        </p:txBody>
      </p:sp>
      <p:graphicFrame>
        <p:nvGraphicFramePr>
          <p:cNvPr id="67" name="表 66"/>
          <p:cNvGraphicFramePr>
            <a:graphicFrameLocks noGrp="1"/>
          </p:cNvGraphicFramePr>
          <p:nvPr>
            <p:extLst>
              <p:ext uri="{D42A27DB-BD31-4B8C-83A1-F6EECF244321}">
                <p14:modId xmlns:p14="http://schemas.microsoft.com/office/powerpoint/2010/main" val="2657015919"/>
              </p:ext>
            </p:extLst>
          </p:nvPr>
        </p:nvGraphicFramePr>
        <p:xfrm>
          <a:off x="2029467" y="853527"/>
          <a:ext cx="9805483" cy="386341"/>
        </p:xfrm>
        <a:graphic>
          <a:graphicData uri="http://schemas.openxmlformats.org/drawingml/2006/table">
            <a:tbl>
              <a:tblPr firstRow="1" bandRow="1">
                <a:tableStyleId>{2D5ABB26-0587-4C30-8999-92F81FD0307C}</a:tableStyleId>
              </a:tblPr>
              <a:tblGrid>
                <a:gridCol w="754268">
                  <a:extLst>
                    <a:ext uri="{9D8B030D-6E8A-4147-A177-3AD203B41FA5}">
                      <a16:colId xmlns:a16="http://schemas.microsoft.com/office/drawing/2014/main" val="1391179298"/>
                    </a:ext>
                  </a:extLst>
                </a:gridCol>
                <a:gridCol w="754268">
                  <a:extLst>
                    <a:ext uri="{9D8B030D-6E8A-4147-A177-3AD203B41FA5}">
                      <a16:colId xmlns:a16="http://schemas.microsoft.com/office/drawing/2014/main" val="1137806695"/>
                    </a:ext>
                  </a:extLst>
                </a:gridCol>
                <a:gridCol w="754268">
                  <a:extLst>
                    <a:ext uri="{9D8B030D-6E8A-4147-A177-3AD203B41FA5}">
                      <a16:colId xmlns:a16="http://schemas.microsoft.com/office/drawing/2014/main" val="3248452504"/>
                    </a:ext>
                  </a:extLst>
                </a:gridCol>
                <a:gridCol w="767790">
                  <a:extLst>
                    <a:ext uri="{9D8B030D-6E8A-4147-A177-3AD203B41FA5}">
                      <a16:colId xmlns:a16="http://schemas.microsoft.com/office/drawing/2014/main" val="365235528"/>
                    </a:ext>
                  </a:extLst>
                </a:gridCol>
                <a:gridCol w="740745">
                  <a:extLst>
                    <a:ext uri="{9D8B030D-6E8A-4147-A177-3AD203B41FA5}">
                      <a16:colId xmlns:a16="http://schemas.microsoft.com/office/drawing/2014/main" val="4160323163"/>
                    </a:ext>
                  </a:extLst>
                </a:gridCol>
                <a:gridCol w="754268">
                  <a:extLst>
                    <a:ext uri="{9D8B030D-6E8A-4147-A177-3AD203B41FA5}">
                      <a16:colId xmlns:a16="http://schemas.microsoft.com/office/drawing/2014/main" val="1415145082"/>
                    </a:ext>
                  </a:extLst>
                </a:gridCol>
                <a:gridCol w="754268">
                  <a:extLst>
                    <a:ext uri="{9D8B030D-6E8A-4147-A177-3AD203B41FA5}">
                      <a16:colId xmlns:a16="http://schemas.microsoft.com/office/drawing/2014/main" val="2457272721"/>
                    </a:ext>
                  </a:extLst>
                </a:gridCol>
                <a:gridCol w="754268">
                  <a:extLst>
                    <a:ext uri="{9D8B030D-6E8A-4147-A177-3AD203B41FA5}">
                      <a16:colId xmlns:a16="http://schemas.microsoft.com/office/drawing/2014/main" val="2006849918"/>
                    </a:ext>
                  </a:extLst>
                </a:gridCol>
                <a:gridCol w="754268">
                  <a:extLst>
                    <a:ext uri="{9D8B030D-6E8A-4147-A177-3AD203B41FA5}">
                      <a16:colId xmlns:a16="http://schemas.microsoft.com/office/drawing/2014/main" val="993446045"/>
                    </a:ext>
                  </a:extLst>
                </a:gridCol>
                <a:gridCol w="754268">
                  <a:extLst>
                    <a:ext uri="{9D8B030D-6E8A-4147-A177-3AD203B41FA5}">
                      <a16:colId xmlns:a16="http://schemas.microsoft.com/office/drawing/2014/main" val="2570154169"/>
                    </a:ext>
                  </a:extLst>
                </a:gridCol>
                <a:gridCol w="754268">
                  <a:extLst>
                    <a:ext uri="{9D8B030D-6E8A-4147-A177-3AD203B41FA5}">
                      <a16:colId xmlns:a16="http://schemas.microsoft.com/office/drawing/2014/main" val="1413334152"/>
                    </a:ext>
                  </a:extLst>
                </a:gridCol>
                <a:gridCol w="754268">
                  <a:extLst>
                    <a:ext uri="{9D8B030D-6E8A-4147-A177-3AD203B41FA5}">
                      <a16:colId xmlns:a16="http://schemas.microsoft.com/office/drawing/2014/main" val="3395280856"/>
                    </a:ext>
                  </a:extLst>
                </a:gridCol>
                <a:gridCol w="754268">
                  <a:extLst>
                    <a:ext uri="{9D8B030D-6E8A-4147-A177-3AD203B41FA5}">
                      <a16:colId xmlns:a16="http://schemas.microsoft.com/office/drawing/2014/main" val="3036350009"/>
                    </a:ext>
                  </a:extLst>
                </a:gridCol>
              </a:tblGrid>
              <a:tr h="386341">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0</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1</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2</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3</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4</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5</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6</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7</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8</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9</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10</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11</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12</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5056648"/>
                  </a:ext>
                </a:extLst>
              </a:tr>
            </a:tbl>
          </a:graphicData>
        </a:graphic>
      </p:graphicFrame>
      <p:grpSp>
        <p:nvGrpSpPr>
          <p:cNvPr id="5" name="グループ化 4"/>
          <p:cNvGrpSpPr/>
          <p:nvPr/>
        </p:nvGrpSpPr>
        <p:grpSpPr>
          <a:xfrm>
            <a:off x="342900" y="5387483"/>
            <a:ext cx="9295687" cy="1199352"/>
            <a:chOff x="243839" y="1824834"/>
            <a:chExt cx="9300753" cy="1177481"/>
          </a:xfrm>
        </p:grpSpPr>
        <p:sp>
          <p:nvSpPr>
            <p:cNvPr id="2" name="テキスト ボックス 1"/>
            <p:cNvSpPr txBox="1"/>
            <p:nvPr/>
          </p:nvSpPr>
          <p:spPr>
            <a:xfrm>
              <a:off x="243840" y="1846217"/>
              <a:ext cx="923109" cy="369332"/>
            </a:xfrm>
            <a:prstGeom prst="rect">
              <a:avLst/>
            </a:prstGeom>
            <a:noFill/>
          </p:spPr>
          <p:txBody>
            <a:bodyPr wrap="square" rtlCol="0">
              <a:spAutoFit/>
            </a:bodyPr>
            <a:lstStyle/>
            <a:p>
              <a:r>
                <a:rPr kumimoji="1" lang="en-US" altLang="ja-JP" b="1" dirty="0">
                  <a:latin typeface="メイリオ" panose="020B0604030504040204" pitchFamily="50" charset="-128"/>
                  <a:ea typeface="メイリオ" panose="020B0604030504040204" pitchFamily="50" charset="-128"/>
                </a:rPr>
                <a:t>RCC</a:t>
              </a:r>
              <a:endParaRPr kumimoji="1" lang="ja-JP" altLang="en-US" b="1" dirty="0">
                <a:latin typeface="メイリオ" panose="020B0604030504040204" pitchFamily="50" charset="-128"/>
                <a:ea typeface="メイリオ" panose="020B0604030504040204" pitchFamily="50" charset="-128"/>
              </a:endParaRPr>
            </a:p>
          </p:txBody>
        </p:sp>
        <p:sp>
          <p:nvSpPr>
            <p:cNvPr id="25" name="テキスト ボックス 24"/>
            <p:cNvSpPr txBox="1"/>
            <p:nvPr/>
          </p:nvSpPr>
          <p:spPr>
            <a:xfrm>
              <a:off x="243839" y="2239600"/>
              <a:ext cx="923109" cy="369332"/>
            </a:xfrm>
            <a:prstGeom prst="rect">
              <a:avLst/>
            </a:prstGeom>
            <a:noFill/>
          </p:spPr>
          <p:txBody>
            <a:bodyPr wrap="square" rtlCol="0">
              <a:spAutoFit/>
            </a:bodyPr>
            <a:lstStyle/>
            <a:p>
              <a:r>
                <a:rPr kumimoji="1" lang="en-US" altLang="ja-JP" b="1" dirty="0" err="1">
                  <a:latin typeface="メイリオ" panose="020B0604030504040204" pitchFamily="50" charset="-128"/>
                  <a:ea typeface="メイリオ" panose="020B0604030504040204" pitchFamily="50" charset="-128"/>
                </a:rPr>
                <a:t>Plt</a:t>
              </a:r>
              <a:endParaRPr kumimoji="1" lang="ja-JP" altLang="en-US" b="1" dirty="0">
                <a:latin typeface="メイリオ" panose="020B0604030504040204" pitchFamily="50" charset="-128"/>
                <a:ea typeface="メイリオ" panose="020B0604030504040204" pitchFamily="50" charset="-128"/>
              </a:endParaRPr>
            </a:p>
          </p:txBody>
        </p:sp>
        <p:sp>
          <p:nvSpPr>
            <p:cNvPr id="26" name="テキスト ボックス 25"/>
            <p:cNvSpPr txBox="1"/>
            <p:nvPr/>
          </p:nvSpPr>
          <p:spPr>
            <a:xfrm>
              <a:off x="243839" y="2632983"/>
              <a:ext cx="923109" cy="369332"/>
            </a:xfrm>
            <a:prstGeom prst="rect">
              <a:avLst/>
            </a:prstGeom>
            <a:noFill/>
          </p:spPr>
          <p:txBody>
            <a:bodyPr wrap="square" rtlCol="0">
              <a:spAutoFit/>
            </a:bodyPr>
            <a:lstStyle/>
            <a:p>
              <a:r>
                <a:rPr kumimoji="1" lang="en-US" altLang="ja-JP" b="1" dirty="0">
                  <a:latin typeface="メイリオ" panose="020B0604030504040204" pitchFamily="50" charset="-128"/>
                  <a:ea typeface="メイリオ" panose="020B0604030504040204" pitchFamily="50" charset="-128"/>
                </a:rPr>
                <a:t>FFP</a:t>
              </a:r>
              <a:endParaRPr kumimoji="1" lang="ja-JP" altLang="en-US" b="1" dirty="0">
                <a:latin typeface="メイリオ" panose="020B0604030504040204" pitchFamily="50" charset="-128"/>
                <a:ea typeface="メイリオ" panose="020B0604030504040204" pitchFamily="50" charset="-128"/>
              </a:endParaRPr>
            </a:p>
          </p:txBody>
        </p:sp>
        <p:sp>
          <p:nvSpPr>
            <p:cNvPr id="4" name="楕円 3"/>
            <p:cNvSpPr/>
            <p:nvPr/>
          </p:nvSpPr>
          <p:spPr>
            <a:xfrm>
              <a:off x="2242458" y="1846217"/>
              <a:ext cx="235131" cy="2420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楕円 27"/>
            <p:cNvSpPr/>
            <p:nvPr/>
          </p:nvSpPr>
          <p:spPr>
            <a:xfrm>
              <a:off x="2366555" y="2598473"/>
              <a:ext cx="317862" cy="2645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楕円 28"/>
            <p:cNvSpPr/>
            <p:nvPr/>
          </p:nvSpPr>
          <p:spPr>
            <a:xfrm>
              <a:off x="4062553" y="2239600"/>
              <a:ext cx="400594" cy="26457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楕円 32"/>
            <p:cNvSpPr/>
            <p:nvPr/>
          </p:nvSpPr>
          <p:spPr>
            <a:xfrm>
              <a:off x="2913017" y="1835048"/>
              <a:ext cx="235131" cy="2420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楕円 33"/>
            <p:cNvSpPr/>
            <p:nvPr/>
          </p:nvSpPr>
          <p:spPr>
            <a:xfrm>
              <a:off x="3174277" y="1841079"/>
              <a:ext cx="235131" cy="2420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楕円 34"/>
            <p:cNvSpPr/>
            <p:nvPr/>
          </p:nvSpPr>
          <p:spPr>
            <a:xfrm>
              <a:off x="3435532" y="1841079"/>
              <a:ext cx="235131" cy="2420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楕円 35"/>
            <p:cNvSpPr/>
            <p:nvPr/>
          </p:nvSpPr>
          <p:spPr>
            <a:xfrm>
              <a:off x="3853547" y="1835047"/>
              <a:ext cx="235131" cy="2420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楕円 37"/>
            <p:cNvSpPr/>
            <p:nvPr/>
          </p:nvSpPr>
          <p:spPr>
            <a:xfrm>
              <a:off x="3211286" y="2593796"/>
              <a:ext cx="317862" cy="2645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楕円 38"/>
            <p:cNvSpPr/>
            <p:nvPr/>
          </p:nvSpPr>
          <p:spPr>
            <a:xfrm>
              <a:off x="4659085" y="1847217"/>
              <a:ext cx="235131" cy="2420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楕円 40"/>
            <p:cNvSpPr/>
            <p:nvPr/>
          </p:nvSpPr>
          <p:spPr>
            <a:xfrm>
              <a:off x="6681835" y="1824834"/>
              <a:ext cx="235131" cy="2420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楕円 43"/>
            <p:cNvSpPr/>
            <p:nvPr/>
          </p:nvSpPr>
          <p:spPr>
            <a:xfrm>
              <a:off x="8391444" y="2239600"/>
              <a:ext cx="400594" cy="26457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楕円 44"/>
            <p:cNvSpPr/>
            <p:nvPr/>
          </p:nvSpPr>
          <p:spPr>
            <a:xfrm>
              <a:off x="7589525" y="2239600"/>
              <a:ext cx="400594" cy="264575"/>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楕円 45"/>
            <p:cNvSpPr/>
            <p:nvPr/>
          </p:nvSpPr>
          <p:spPr>
            <a:xfrm>
              <a:off x="8587018" y="1835046"/>
              <a:ext cx="235131" cy="2420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楕円 47"/>
            <p:cNvSpPr/>
            <p:nvPr/>
          </p:nvSpPr>
          <p:spPr>
            <a:xfrm>
              <a:off x="8563806" y="2632983"/>
              <a:ext cx="317862" cy="2645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楕円 48"/>
            <p:cNvSpPr/>
            <p:nvPr/>
          </p:nvSpPr>
          <p:spPr>
            <a:xfrm>
              <a:off x="9077246" y="2641731"/>
              <a:ext cx="317862" cy="264575"/>
            </a:xfrm>
            <a:prstGeom prst="ellipse">
              <a:avLst/>
            </a:prstGeom>
            <a:solidFill>
              <a:srgbClr val="00206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楕円 49"/>
            <p:cNvSpPr/>
            <p:nvPr/>
          </p:nvSpPr>
          <p:spPr>
            <a:xfrm>
              <a:off x="8881668" y="1835046"/>
              <a:ext cx="235131" cy="2420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楕円 50"/>
            <p:cNvSpPr/>
            <p:nvPr/>
          </p:nvSpPr>
          <p:spPr>
            <a:xfrm>
              <a:off x="9309461" y="1847539"/>
              <a:ext cx="235131" cy="24205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9" name="右矢印 58"/>
          <p:cNvSpPr/>
          <p:nvPr/>
        </p:nvSpPr>
        <p:spPr>
          <a:xfrm>
            <a:off x="8338715" y="3982869"/>
            <a:ext cx="889715" cy="289386"/>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sp>
        <p:nvSpPr>
          <p:cNvPr id="60" name="右矢印 59"/>
          <p:cNvSpPr/>
          <p:nvPr/>
        </p:nvSpPr>
        <p:spPr>
          <a:xfrm>
            <a:off x="9535717" y="3982869"/>
            <a:ext cx="1345643" cy="289386"/>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prstClr val="white"/>
              </a:solidFill>
              <a:effectLst/>
              <a:uLnTx/>
              <a:uFillTx/>
              <a:latin typeface="游ゴシック" panose="020F0502020204030204"/>
              <a:ea typeface="游ゴシック" panose="020B0400000000000000" pitchFamily="50" charset="-128"/>
              <a:cs typeface="+mn-cs"/>
            </a:endParaRPr>
          </a:p>
        </p:txBody>
      </p:sp>
      <p:grpSp>
        <p:nvGrpSpPr>
          <p:cNvPr id="61" name="グループ化 60"/>
          <p:cNvGrpSpPr/>
          <p:nvPr/>
        </p:nvGrpSpPr>
        <p:grpSpPr>
          <a:xfrm>
            <a:off x="3364705" y="1644173"/>
            <a:ext cx="1152787" cy="571727"/>
            <a:chOff x="5075430" y="2743224"/>
            <a:chExt cx="920228" cy="763838"/>
          </a:xfrm>
        </p:grpSpPr>
        <p:sp>
          <p:nvSpPr>
            <p:cNvPr id="62" name="星 7 61"/>
            <p:cNvSpPr/>
            <p:nvPr/>
          </p:nvSpPr>
          <p:spPr>
            <a:xfrm>
              <a:off x="5075430" y="2743224"/>
              <a:ext cx="920228" cy="617733"/>
            </a:xfrm>
            <a:prstGeom prst="star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ボックス 62"/>
            <p:cNvSpPr txBox="1"/>
            <p:nvPr/>
          </p:nvSpPr>
          <p:spPr>
            <a:xfrm>
              <a:off x="5231156" y="2922287"/>
              <a:ext cx="7236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latin typeface="メイリオ" panose="020B0604030504040204" pitchFamily="50" charset="-128"/>
                  <a:ea typeface="メイリオ" panose="020B0604030504040204" pitchFamily="50" charset="-128"/>
                </a:rPr>
                <a:t>肺出血</a:t>
              </a:r>
              <a:endPar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endParaRPr>
            </a:p>
          </p:txBody>
        </p:sp>
      </p:grpSp>
      <p:grpSp>
        <p:nvGrpSpPr>
          <p:cNvPr id="68" name="グループ化 67">
            <a:extLst>
              <a:ext uri="{FF2B5EF4-FFF2-40B4-BE49-F238E27FC236}">
                <a16:creationId xmlns:a16="http://schemas.microsoft.com/office/drawing/2014/main" id="{9AFD383A-8B0C-2346-B645-7A094701BC9A}"/>
              </a:ext>
            </a:extLst>
          </p:cNvPr>
          <p:cNvGrpSpPr/>
          <p:nvPr/>
        </p:nvGrpSpPr>
        <p:grpSpPr>
          <a:xfrm>
            <a:off x="2632110" y="1277146"/>
            <a:ext cx="1038568" cy="519304"/>
            <a:chOff x="5075430" y="2743224"/>
            <a:chExt cx="920228" cy="617733"/>
          </a:xfrm>
        </p:grpSpPr>
        <p:sp>
          <p:nvSpPr>
            <p:cNvPr id="69" name="星 7 68">
              <a:extLst>
                <a:ext uri="{FF2B5EF4-FFF2-40B4-BE49-F238E27FC236}">
                  <a16:creationId xmlns:a16="http://schemas.microsoft.com/office/drawing/2014/main" id="{401DC492-A113-7E4D-8B14-7810BEB7207B}"/>
                </a:ext>
              </a:extLst>
            </p:cNvPr>
            <p:cNvSpPr/>
            <p:nvPr/>
          </p:nvSpPr>
          <p:spPr>
            <a:xfrm>
              <a:off x="5075430" y="2743224"/>
              <a:ext cx="920228" cy="617733"/>
            </a:xfrm>
            <a:prstGeom prst="star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テキスト ボックス 69">
              <a:extLst>
                <a:ext uri="{FF2B5EF4-FFF2-40B4-BE49-F238E27FC236}">
                  <a16:creationId xmlns:a16="http://schemas.microsoft.com/office/drawing/2014/main" id="{8227F571-4E99-B445-A92B-679B55EB1639}"/>
                </a:ext>
              </a:extLst>
            </p:cNvPr>
            <p:cNvSpPr txBox="1"/>
            <p:nvPr/>
          </p:nvSpPr>
          <p:spPr>
            <a:xfrm>
              <a:off x="5231156" y="2922287"/>
              <a:ext cx="72362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脳出血</a:t>
              </a:r>
            </a:p>
          </p:txBody>
        </p:sp>
      </p:grpSp>
      <p:grpSp>
        <p:nvGrpSpPr>
          <p:cNvPr id="71" name="グループ化 70">
            <a:extLst>
              <a:ext uri="{FF2B5EF4-FFF2-40B4-BE49-F238E27FC236}">
                <a16:creationId xmlns:a16="http://schemas.microsoft.com/office/drawing/2014/main" id="{9AFD383A-8B0C-2346-B645-7A094701BC9A}"/>
              </a:ext>
            </a:extLst>
          </p:cNvPr>
          <p:cNvGrpSpPr/>
          <p:nvPr/>
        </p:nvGrpSpPr>
        <p:grpSpPr>
          <a:xfrm>
            <a:off x="7993913" y="1338940"/>
            <a:ext cx="1086447" cy="661860"/>
            <a:chOff x="5075430" y="2743224"/>
            <a:chExt cx="920228" cy="763838"/>
          </a:xfrm>
        </p:grpSpPr>
        <p:sp>
          <p:nvSpPr>
            <p:cNvPr id="72" name="星 7 71">
              <a:extLst>
                <a:ext uri="{FF2B5EF4-FFF2-40B4-BE49-F238E27FC236}">
                  <a16:creationId xmlns:a16="http://schemas.microsoft.com/office/drawing/2014/main" id="{401DC492-A113-7E4D-8B14-7810BEB7207B}"/>
                </a:ext>
              </a:extLst>
            </p:cNvPr>
            <p:cNvSpPr/>
            <p:nvPr/>
          </p:nvSpPr>
          <p:spPr>
            <a:xfrm>
              <a:off x="5075430" y="2743224"/>
              <a:ext cx="920228" cy="617733"/>
            </a:xfrm>
            <a:prstGeom prst="star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a:extLst>
                <a:ext uri="{FF2B5EF4-FFF2-40B4-BE49-F238E27FC236}">
                  <a16:creationId xmlns:a16="http://schemas.microsoft.com/office/drawing/2014/main" id="{8227F571-4E99-B445-A92B-679B55EB1639}"/>
                </a:ext>
              </a:extLst>
            </p:cNvPr>
            <p:cNvSpPr txBox="1"/>
            <p:nvPr/>
          </p:nvSpPr>
          <p:spPr>
            <a:xfrm>
              <a:off x="5231156" y="2922287"/>
              <a:ext cx="7236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腸穿孔</a:t>
              </a:r>
            </a:p>
          </p:txBody>
        </p:sp>
      </p:grpSp>
      <p:grpSp>
        <p:nvGrpSpPr>
          <p:cNvPr id="74" name="グループ化 73"/>
          <p:cNvGrpSpPr/>
          <p:nvPr/>
        </p:nvGrpSpPr>
        <p:grpSpPr>
          <a:xfrm>
            <a:off x="1162636" y="4440703"/>
            <a:ext cx="2490309" cy="484832"/>
            <a:chOff x="9709247" y="4856450"/>
            <a:chExt cx="943678" cy="541371"/>
          </a:xfrm>
        </p:grpSpPr>
        <p:sp>
          <p:nvSpPr>
            <p:cNvPr id="76" name="角丸四角形吹き出し 75"/>
            <p:cNvSpPr/>
            <p:nvPr/>
          </p:nvSpPr>
          <p:spPr>
            <a:xfrm>
              <a:off x="9709247" y="4856450"/>
              <a:ext cx="850006" cy="403231"/>
            </a:xfrm>
            <a:prstGeom prst="wedgeRoundRectCallout">
              <a:avLst>
                <a:gd name="adj1" fmla="val -5980"/>
                <a:gd name="adj2" fmla="val 89481"/>
                <a:gd name="adj3" fmla="val 16667"/>
              </a:avLst>
            </a:prstGeom>
            <a:solidFill>
              <a:schemeClr val="accent2">
                <a:lumMod val="20000"/>
                <a:lumOff val="80000"/>
              </a:schemeClr>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5" name="テキスト ボックス 74"/>
            <p:cNvSpPr txBox="1"/>
            <p:nvPr/>
          </p:nvSpPr>
          <p:spPr>
            <a:xfrm>
              <a:off x="9712767" y="4936156"/>
              <a:ext cx="940158" cy="461665"/>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常位胎盤早期剥離の所見あり</a:t>
              </a:r>
            </a:p>
          </p:txBody>
        </p:sp>
      </p:grpSp>
      <p:graphicFrame>
        <p:nvGraphicFramePr>
          <p:cNvPr id="47" name="グラフ 46"/>
          <p:cNvGraphicFramePr>
            <a:graphicFrameLocks/>
          </p:cNvGraphicFramePr>
          <p:nvPr>
            <p:extLst>
              <p:ext uri="{D42A27DB-BD31-4B8C-83A1-F6EECF244321}">
                <p14:modId xmlns:p14="http://schemas.microsoft.com/office/powerpoint/2010/main" val="4293022169"/>
              </p:ext>
            </p:extLst>
          </p:nvPr>
        </p:nvGraphicFramePr>
        <p:xfrm>
          <a:off x="2233583" y="1918659"/>
          <a:ext cx="9299286" cy="2050237"/>
        </p:xfrm>
        <a:graphic>
          <a:graphicData uri="http://schemas.openxmlformats.org/drawingml/2006/chart">
            <c:chart xmlns:c="http://schemas.openxmlformats.org/drawingml/2006/chart" xmlns:r="http://schemas.openxmlformats.org/officeDocument/2006/relationships" r:id="rId3"/>
          </a:graphicData>
        </a:graphic>
      </p:graphicFrame>
      <p:sp>
        <p:nvSpPr>
          <p:cNvPr id="6" name="テキスト ボックス 5"/>
          <p:cNvSpPr txBox="1"/>
          <p:nvPr/>
        </p:nvSpPr>
        <p:spPr>
          <a:xfrm>
            <a:off x="2361590" y="1872982"/>
            <a:ext cx="514350" cy="276999"/>
          </a:xfrm>
          <a:prstGeom prst="rect">
            <a:avLst/>
          </a:prstGeom>
          <a:solidFill>
            <a:srgbClr val="FFC000"/>
          </a:solid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血糖</a:t>
            </a:r>
          </a:p>
        </p:txBody>
      </p:sp>
      <p:sp>
        <p:nvSpPr>
          <p:cNvPr id="52" name="テキスト ボックス 51"/>
          <p:cNvSpPr txBox="1"/>
          <p:nvPr/>
        </p:nvSpPr>
        <p:spPr>
          <a:xfrm>
            <a:off x="11050421" y="1796450"/>
            <a:ext cx="337719" cy="276999"/>
          </a:xfrm>
          <a:prstGeom prst="rect">
            <a:avLst/>
          </a:prstGeom>
          <a:solidFill>
            <a:schemeClr val="accent6">
              <a:lumMod val="60000"/>
              <a:lumOff val="40000"/>
            </a:schemeClr>
          </a:solidFill>
        </p:spPr>
        <p:txBody>
          <a:bodyPr wrap="square" rtlCol="0">
            <a:spAutoFit/>
          </a:bodyPr>
          <a:lstStyle/>
          <a:p>
            <a:r>
              <a:rPr kumimoji="1" lang="en-US" altLang="ja-JP" sz="1200" dirty="0">
                <a:latin typeface="メイリオ" panose="020B0604030504040204" pitchFamily="50" charset="-128"/>
                <a:ea typeface="メイリオ" panose="020B0604030504040204" pitchFamily="50" charset="-128"/>
              </a:rPr>
              <a:t>K</a:t>
            </a:r>
            <a:endParaRPr kumimoji="1" lang="ja-JP" altLang="en-US" sz="1200" dirty="0">
              <a:latin typeface="メイリオ" panose="020B0604030504040204" pitchFamily="50" charset="-128"/>
              <a:ea typeface="メイリオ" panose="020B0604030504040204" pitchFamily="50" charset="-128"/>
            </a:endParaRPr>
          </a:p>
        </p:txBody>
      </p:sp>
      <p:graphicFrame>
        <p:nvGraphicFramePr>
          <p:cNvPr id="53" name="表 52"/>
          <p:cNvGraphicFramePr>
            <a:graphicFrameLocks noGrp="1"/>
          </p:cNvGraphicFramePr>
          <p:nvPr>
            <p:extLst>
              <p:ext uri="{D42A27DB-BD31-4B8C-83A1-F6EECF244321}">
                <p14:modId xmlns:p14="http://schemas.microsoft.com/office/powerpoint/2010/main" val="4149226531"/>
              </p:ext>
            </p:extLst>
          </p:nvPr>
        </p:nvGraphicFramePr>
        <p:xfrm>
          <a:off x="2029467" y="5007056"/>
          <a:ext cx="9805483" cy="335280"/>
        </p:xfrm>
        <a:graphic>
          <a:graphicData uri="http://schemas.openxmlformats.org/drawingml/2006/table">
            <a:tbl>
              <a:tblPr firstRow="1" bandRow="1">
                <a:tableStyleId>{2D5ABB26-0587-4C30-8999-92F81FD0307C}</a:tableStyleId>
              </a:tblPr>
              <a:tblGrid>
                <a:gridCol w="610863">
                  <a:extLst>
                    <a:ext uri="{9D8B030D-6E8A-4147-A177-3AD203B41FA5}">
                      <a16:colId xmlns:a16="http://schemas.microsoft.com/office/drawing/2014/main" val="1391179298"/>
                    </a:ext>
                  </a:extLst>
                </a:gridCol>
                <a:gridCol w="1108710">
                  <a:extLst>
                    <a:ext uri="{9D8B030D-6E8A-4147-A177-3AD203B41FA5}">
                      <a16:colId xmlns:a16="http://schemas.microsoft.com/office/drawing/2014/main" val="1137806695"/>
                    </a:ext>
                  </a:extLst>
                </a:gridCol>
                <a:gridCol w="548640">
                  <a:extLst>
                    <a:ext uri="{9D8B030D-6E8A-4147-A177-3AD203B41FA5}">
                      <a16:colId xmlns:a16="http://schemas.microsoft.com/office/drawing/2014/main" val="3248452504"/>
                    </a:ext>
                  </a:extLst>
                </a:gridCol>
                <a:gridCol w="762381">
                  <a:extLst>
                    <a:ext uri="{9D8B030D-6E8A-4147-A177-3AD203B41FA5}">
                      <a16:colId xmlns:a16="http://schemas.microsoft.com/office/drawing/2014/main" val="365235528"/>
                    </a:ext>
                  </a:extLst>
                </a:gridCol>
                <a:gridCol w="740745">
                  <a:extLst>
                    <a:ext uri="{9D8B030D-6E8A-4147-A177-3AD203B41FA5}">
                      <a16:colId xmlns:a16="http://schemas.microsoft.com/office/drawing/2014/main" val="4160323163"/>
                    </a:ext>
                  </a:extLst>
                </a:gridCol>
                <a:gridCol w="754268">
                  <a:extLst>
                    <a:ext uri="{9D8B030D-6E8A-4147-A177-3AD203B41FA5}">
                      <a16:colId xmlns:a16="http://schemas.microsoft.com/office/drawing/2014/main" val="1415145082"/>
                    </a:ext>
                  </a:extLst>
                </a:gridCol>
                <a:gridCol w="754268">
                  <a:extLst>
                    <a:ext uri="{9D8B030D-6E8A-4147-A177-3AD203B41FA5}">
                      <a16:colId xmlns:a16="http://schemas.microsoft.com/office/drawing/2014/main" val="2457272721"/>
                    </a:ext>
                  </a:extLst>
                </a:gridCol>
                <a:gridCol w="754268">
                  <a:extLst>
                    <a:ext uri="{9D8B030D-6E8A-4147-A177-3AD203B41FA5}">
                      <a16:colId xmlns:a16="http://schemas.microsoft.com/office/drawing/2014/main" val="2006849918"/>
                    </a:ext>
                  </a:extLst>
                </a:gridCol>
                <a:gridCol w="1217550">
                  <a:extLst>
                    <a:ext uri="{9D8B030D-6E8A-4147-A177-3AD203B41FA5}">
                      <a16:colId xmlns:a16="http://schemas.microsoft.com/office/drawing/2014/main" val="993446045"/>
                    </a:ext>
                  </a:extLst>
                </a:gridCol>
                <a:gridCol w="560070">
                  <a:extLst>
                    <a:ext uri="{9D8B030D-6E8A-4147-A177-3AD203B41FA5}">
                      <a16:colId xmlns:a16="http://schemas.microsoft.com/office/drawing/2014/main" val="2570154169"/>
                    </a:ext>
                  </a:extLst>
                </a:gridCol>
                <a:gridCol w="720090">
                  <a:extLst>
                    <a:ext uri="{9D8B030D-6E8A-4147-A177-3AD203B41FA5}">
                      <a16:colId xmlns:a16="http://schemas.microsoft.com/office/drawing/2014/main" val="1413334152"/>
                    </a:ext>
                  </a:extLst>
                </a:gridCol>
                <a:gridCol w="519362">
                  <a:extLst>
                    <a:ext uri="{9D8B030D-6E8A-4147-A177-3AD203B41FA5}">
                      <a16:colId xmlns:a16="http://schemas.microsoft.com/office/drawing/2014/main" val="3395280856"/>
                    </a:ext>
                  </a:extLst>
                </a:gridCol>
                <a:gridCol w="754268">
                  <a:extLst>
                    <a:ext uri="{9D8B030D-6E8A-4147-A177-3AD203B41FA5}">
                      <a16:colId xmlns:a16="http://schemas.microsoft.com/office/drawing/2014/main" val="3036350009"/>
                    </a:ext>
                  </a:extLst>
                </a:gridCol>
              </a:tblGrid>
              <a:tr h="254137">
                <a:tc>
                  <a:txBody>
                    <a:bodyPr/>
                    <a:lstStyle/>
                    <a:p>
                      <a:pPr algn="ctr"/>
                      <a:r>
                        <a:rPr kumimoji="1" lang="en-US" altLang="ja-JP" sz="1600" b="0" dirty="0">
                          <a:solidFill>
                            <a:schemeClr val="tx1"/>
                          </a:solidFill>
                          <a:latin typeface="メイリオ" panose="020B0604030504040204" pitchFamily="50" charset="-128"/>
                          <a:ea typeface="メイリオ" panose="020B0604030504040204" pitchFamily="50" charset="-128"/>
                        </a:rPr>
                        <a:t>9.9</a:t>
                      </a:r>
                      <a:endParaRPr kumimoji="1" lang="ja-JP" altLang="en-US" sz="1600" b="0" dirty="0">
                        <a:solidFill>
                          <a:schemeClr val="tx1"/>
                        </a:solidFill>
                        <a:latin typeface="メイリオ" panose="020B0604030504040204" pitchFamily="50" charset="-128"/>
                        <a:ea typeface="メイリオ" panose="020B0604030504040204" pitchFamily="50" charset="-128"/>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600" b="0" dirty="0">
                          <a:solidFill>
                            <a:schemeClr val="tx1"/>
                          </a:solidFill>
                          <a:latin typeface="メイリオ" panose="020B0604030504040204" pitchFamily="50" charset="-128"/>
                          <a:ea typeface="メイリオ" panose="020B0604030504040204" pitchFamily="50" charset="-128"/>
                        </a:rPr>
                        <a:t>7.9</a:t>
                      </a:r>
                      <a:r>
                        <a:rPr kumimoji="1" lang="ja-JP" altLang="en-US" sz="1600" b="0" dirty="0">
                          <a:solidFill>
                            <a:schemeClr val="tx1"/>
                          </a:solidFill>
                          <a:latin typeface="メイリオ" panose="020B0604030504040204" pitchFamily="50" charset="-128"/>
                          <a:ea typeface="メイリオ" panose="020B0604030504040204" pitchFamily="50" charset="-128"/>
                        </a:rPr>
                        <a:t>　</a:t>
                      </a:r>
                      <a:r>
                        <a:rPr kumimoji="1" lang="en-US" altLang="ja-JP" sz="1600" b="0" dirty="0">
                          <a:solidFill>
                            <a:schemeClr val="tx1"/>
                          </a:solidFill>
                          <a:latin typeface="メイリオ" panose="020B0604030504040204" pitchFamily="50" charset="-128"/>
                          <a:ea typeface="メイリオ" panose="020B0604030504040204" pitchFamily="50" charset="-128"/>
                        </a:rPr>
                        <a:t>4.7</a:t>
                      </a:r>
                      <a:endParaRPr kumimoji="1" lang="ja-JP" altLang="en-US" sz="1600" b="0" dirty="0">
                        <a:solidFill>
                          <a:schemeClr val="tx1"/>
                        </a:solidFill>
                        <a:latin typeface="メイリオ" panose="020B0604030504040204" pitchFamily="50" charset="-128"/>
                        <a:ea typeface="メイリオ" panose="020B0604030504040204" pitchFamily="50" charset="-128"/>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600" b="0" dirty="0">
                          <a:solidFill>
                            <a:schemeClr val="tx1"/>
                          </a:solidFill>
                          <a:latin typeface="メイリオ" panose="020B0604030504040204" pitchFamily="50" charset="-128"/>
                          <a:ea typeface="メイリオ" panose="020B0604030504040204" pitchFamily="50" charset="-128"/>
                        </a:rPr>
                        <a:t>9.4</a:t>
                      </a:r>
                      <a:endParaRPr kumimoji="1" lang="ja-JP" altLang="en-US" sz="1600" b="0" dirty="0">
                        <a:solidFill>
                          <a:schemeClr val="tx1"/>
                        </a:solidFill>
                        <a:latin typeface="メイリオ" panose="020B0604030504040204" pitchFamily="50" charset="-128"/>
                        <a:ea typeface="メイリオ" panose="020B0604030504040204" pitchFamily="50" charset="-128"/>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dirty="0">
                        <a:solidFill>
                          <a:schemeClr val="tx1"/>
                        </a:solidFill>
                        <a:latin typeface="メイリオ" panose="020B0604030504040204" pitchFamily="50" charset="-128"/>
                        <a:ea typeface="メイリオ" panose="020B0604030504040204" pitchFamily="50" charset="-128"/>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dirty="0">
                        <a:solidFill>
                          <a:schemeClr val="tx1"/>
                        </a:solidFill>
                        <a:latin typeface="メイリオ" panose="020B0604030504040204" pitchFamily="50" charset="-128"/>
                        <a:ea typeface="メイリオ" panose="020B0604030504040204" pitchFamily="50" charset="-128"/>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600" b="0" dirty="0">
                          <a:solidFill>
                            <a:schemeClr val="tx1"/>
                          </a:solidFill>
                          <a:latin typeface="メイリオ" panose="020B0604030504040204" pitchFamily="50" charset="-128"/>
                          <a:ea typeface="メイリオ" panose="020B0604030504040204" pitchFamily="50" charset="-128"/>
                        </a:rPr>
                        <a:t>11.8</a:t>
                      </a:r>
                      <a:endParaRPr kumimoji="1" lang="ja-JP" altLang="en-US" sz="1600" b="0" dirty="0">
                        <a:solidFill>
                          <a:schemeClr val="tx1"/>
                        </a:solidFill>
                        <a:latin typeface="メイリオ" panose="020B0604030504040204" pitchFamily="50" charset="-128"/>
                        <a:ea typeface="メイリオ" panose="020B0604030504040204" pitchFamily="50" charset="-128"/>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600" b="0" dirty="0">
                        <a:solidFill>
                          <a:schemeClr val="tx1"/>
                        </a:solidFill>
                        <a:latin typeface="メイリオ" panose="020B0604030504040204" pitchFamily="50" charset="-128"/>
                        <a:ea typeface="メイリオ" panose="020B0604030504040204" pitchFamily="50" charset="-128"/>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600" b="0" dirty="0">
                          <a:solidFill>
                            <a:schemeClr val="tx1"/>
                          </a:solidFill>
                          <a:latin typeface="メイリオ" panose="020B0604030504040204" pitchFamily="50" charset="-128"/>
                          <a:ea typeface="メイリオ" panose="020B0604030504040204" pitchFamily="50" charset="-128"/>
                        </a:rPr>
                        <a:t>13.4</a:t>
                      </a:r>
                      <a:endParaRPr kumimoji="1" lang="ja-JP" altLang="en-US" sz="1600" b="0" dirty="0">
                        <a:solidFill>
                          <a:schemeClr val="tx1"/>
                        </a:solidFill>
                        <a:latin typeface="メイリオ" panose="020B0604030504040204" pitchFamily="50" charset="-128"/>
                        <a:ea typeface="メイリオ" panose="020B0604030504040204" pitchFamily="50" charset="-128"/>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600" b="0" dirty="0">
                          <a:solidFill>
                            <a:schemeClr val="tx1"/>
                          </a:solidFill>
                          <a:latin typeface="メイリオ" panose="020B0604030504040204" pitchFamily="50" charset="-128"/>
                          <a:ea typeface="メイリオ" panose="020B0604030504040204" pitchFamily="50" charset="-128"/>
                        </a:rPr>
                        <a:t>12.5</a:t>
                      </a:r>
                      <a:r>
                        <a:rPr kumimoji="1" lang="ja-JP" altLang="en-US" sz="1600" b="0" dirty="0">
                          <a:solidFill>
                            <a:schemeClr val="tx1"/>
                          </a:solidFill>
                          <a:latin typeface="メイリオ" panose="020B0604030504040204" pitchFamily="50" charset="-128"/>
                          <a:ea typeface="メイリオ" panose="020B0604030504040204" pitchFamily="50" charset="-128"/>
                        </a:rPr>
                        <a:t>　</a:t>
                      </a:r>
                      <a:r>
                        <a:rPr kumimoji="1" lang="en-US" altLang="ja-JP" sz="1600" b="0" dirty="0">
                          <a:solidFill>
                            <a:schemeClr val="tx1"/>
                          </a:solidFill>
                          <a:latin typeface="メイリオ" panose="020B0604030504040204" pitchFamily="50" charset="-128"/>
                          <a:ea typeface="メイリオ" panose="020B0604030504040204" pitchFamily="50" charset="-128"/>
                        </a:rPr>
                        <a:t>6.7</a:t>
                      </a:r>
                      <a:endParaRPr kumimoji="1" lang="ja-JP" altLang="en-US" sz="1600" b="0" dirty="0">
                        <a:solidFill>
                          <a:schemeClr val="tx1"/>
                        </a:solidFill>
                        <a:latin typeface="メイリオ" panose="020B0604030504040204" pitchFamily="50" charset="-128"/>
                        <a:ea typeface="メイリオ" panose="020B0604030504040204" pitchFamily="50" charset="-128"/>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600" b="0" dirty="0">
                          <a:solidFill>
                            <a:schemeClr val="tx1"/>
                          </a:solidFill>
                          <a:latin typeface="メイリオ" panose="020B0604030504040204" pitchFamily="50" charset="-128"/>
                          <a:ea typeface="メイリオ" panose="020B0604030504040204" pitchFamily="50" charset="-128"/>
                        </a:rPr>
                        <a:t>9.1</a:t>
                      </a:r>
                      <a:endParaRPr kumimoji="1" lang="ja-JP" altLang="en-US" sz="1600" b="0" dirty="0">
                        <a:solidFill>
                          <a:schemeClr val="tx1"/>
                        </a:solidFill>
                        <a:latin typeface="メイリオ" panose="020B0604030504040204" pitchFamily="50" charset="-128"/>
                        <a:ea typeface="メイリオ" panose="020B0604030504040204" pitchFamily="50" charset="-128"/>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kumimoji="1" lang="en-US" altLang="ja-JP" sz="1600" b="0" dirty="0">
                          <a:solidFill>
                            <a:schemeClr val="tx1"/>
                          </a:solidFill>
                          <a:latin typeface="メイリオ" panose="020B0604030504040204" pitchFamily="50" charset="-128"/>
                          <a:ea typeface="メイリオ" panose="020B0604030504040204" pitchFamily="50" charset="-128"/>
                        </a:rPr>
                        <a:t>12.0</a:t>
                      </a:r>
                      <a:endParaRPr kumimoji="1" lang="ja-JP" altLang="en-US" sz="1600" b="0" dirty="0">
                        <a:solidFill>
                          <a:schemeClr val="tx1"/>
                        </a:solidFill>
                        <a:latin typeface="メイリオ" panose="020B0604030504040204" pitchFamily="50" charset="-128"/>
                        <a:ea typeface="メイリオ" panose="020B0604030504040204" pitchFamily="50" charset="-128"/>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kumimoji="1" lang="ja-JP" altLang="en-US" sz="1200" b="0" dirty="0">
                        <a:solidFill>
                          <a:schemeClr val="tx1"/>
                        </a:solidFill>
                        <a:latin typeface="メイリオ" panose="020B0604030504040204" pitchFamily="50" charset="-128"/>
                        <a:ea typeface="メイリオ" panose="020B0604030504040204" pitchFamily="50" charset="-128"/>
                      </a:endParaRP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25056648"/>
                  </a:ext>
                </a:extLst>
              </a:tr>
            </a:tbl>
          </a:graphicData>
        </a:graphic>
      </p:graphicFrame>
      <p:sp>
        <p:nvSpPr>
          <p:cNvPr id="54" name="テキスト ボックス 53"/>
          <p:cNvSpPr txBox="1"/>
          <p:nvPr/>
        </p:nvSpPr>
        <p:spPr>
          <a:xfrm>
            <a:off x="1530512" y="4974580"/>
            <a:ext cx="702888" cy="369332"/>
          </a:xfrm>
          <a:prstGeom prst="rect">
            <a:avLst/>
          </a:prstGeom>
          <a:noFill/>
        </p:spPr>
        <p:txBody>
          <a:bodyPr wrap="square" rtlCol="0">
            <a:spAutoFit/>
          </a:bodyPr>
          <a:lstStyle/>
          <a:p>
            <a:r>
              <a:rPr kumimoji="1" lang="en-US" altLang="ja-JP" b="1" dirty="0" err="1">
                <a:latin typeface="メイリオ" panose="020B0604030504040204" pitchFamily="50" charset="-128"/>
                <a:ea typeface="メイリオ" panose="020B0604030504040204" pitchFamily="50" charset="-128"/>
              </a:rPr>
              <a:t>Hb</a:t>
            </a:r>
            <a:endParaRPr kumimoji="1" lang="ja-JP" altLang="en-US" b="1"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2681406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1"/>
          <p:cNvSpPr>
            <a:spLocks noGrp="1"/>
          </p:cNvSpPr>
          <p:nvPr>
            <p:ph type="title"/>
          </p:nvPr>
        </p:nvSpPr>
        <p:spPr>
          <a:xfrm>
            <a:off x="324419" y="304801"/>
            <a:ext cx="11391900" cy="888274"/>
          </a:xfrm>
        </p:spPr>
        <p:txBody>
          <a:bodyPr>
            <a:noAutofit/>
          </a:bodyPr>
          <a:lstStyle/>
          <a:p>
            <a:r>
              <a:rPr kumimoji="1" lang="en-US" altLang="ja-JP" sz="2800" dirty="0">
                <a:latin typeface="メイリオ" panose="020B0604030504040204" pitchFamily="50" charset="-128"/>
                <a:ea typeface="メイリオ" panose="020B0604030504040204" pitchFamily="50" charset="-128"/>
              </a:rPr>
              <a:t>【Problem list】</a:t>
            </a:r>
            <a:endParaRPr kumimoji="1" lang="ja-JP" altLang="en-US" sz="2800" dirty="0">
              <a:latin typeface="メイリオ" panose="020B0604030504040204" pitchFamily="50" charset="-128"/>
              <a:ea typeface="メイリオ" panose="020B0604030504040204" pitchFamily="50" charset="-128"/>
            </a:endParaRPr>
          </a:p>
        </p:txBody>
      </p:sp>
      <p:sp>
        <p:nvSpPr>
          <p:cNvPr id="5" name="サブタイトル 2"/>
          <p:cNvSpPr txBox="1">
            <a:spLocks/>
          </p:cNvSpPr>
          <p:nvPr/>
        </p:nvSpPr>
        <p:spPr>
          <a:xfrm>
            <a:off x="718163" y="1193075"/>
            <a:ext cx="10604411" cy="427702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indent="0">
              <a:buNone/>
            </a:pPr>
            <a:r>
              <a:rPr lang="ja-JP" altLang="en-US" dirty="0">
                <a:latin typeface="メイリオ" panose="020B0604030504040204" pitchFamily="50" charset="-128"/>
                <a:ea typeface="メイリオ" panose="020B0604030504040204" pitchFamily="50" charset="-128"/>
              </a:rPr>
              <a:t>＃早産・超低出生体重児（</a:t>
            </a:r>
            <a:r>
              <a:rPr lang="en-US" altLang="ja-JP" dirty="0">
                <a:latin typeface="メイリオ" panose="020B0604030504040204" pitchFamily="50" charset="-128"/>
                <a:ea typeface="メイリオ" panose="020B0604030504040204" pitchFamily="50" charset="-128"/>
              </a:rPr>
              <a:t>24</a:t>
            </a:r>
            <a:r>
              <a:rPr lang="ja-JP" altLang="en-US" dirty="0">
                <a:latin typeface="メイリオ" panose="020B0604030504040204" pitchFamily="50" charset="-128"/>
                <a:ea typeface="メイリオ" panose="020B0604030504040204" pitchFamily="50" charset="-128"/>
              </a:rPr>
              <a:t>週</a:t>
            </a:r>
            <a:r>
              <a:rPr lang="en-US" altLang="ja-JP" dirty="0">
                <a:latin typeface="メイリオ" panose="020B0604030504040204" pitchFamily="50" charset="-128"/>
                <a:ea typeface="メイリオ" panose="020B0604030504040204" pitchFamily="50" charset="-128"/>
              </a:rPr>
              <a:t>4</a:t>
            </a:r>
            <a:r>
              <a:rPr lang="ja-JP" altLang="en-US" dirty="0">
                <a:latin typeface="メイリオ" panose="020B0604030504040204" pitchFamily="50" charset="-128"/>
                <a:ea typeface="メイリオ" panose="020B0604030504040204" pitchFamily="50" charset="-128"/>
              </a:rPr>
              <a:t>日、</a:t>
            </a:r>
            <a:r>
              <a:rPr lang="en-US" altLang="ja-JP" dirty="0">
                <a:latin typeface="メイリオ" panose="020B0604030504040204" pitchFamily="50" charset="-128"/>
                <a:ea typeface="メイリオ" panose="020B0604030504040204" pitchFamily="50" charset="-128"/>
              </a:rPr>
              <a:t>509g</a:t>
            </a:r>
            <a:r>
              <a:rPr lang="ja-JP" altLang="en-US" dirty="0">
                <a:latin typeface="メイリオ" panose="020B0604030504040204" pitchFamily="50" charset="-128"/>
                <a:ea typeface="メイリオ" panose="020B0604030504040204" pitchFamily="50" charset="-128"/>
              </a:rPr>
              <a:t>）</a:t>
            </a:r>
          </a:p>
          <a:p>
            <a:pPr marL="0" indent="0">
              <a:buNone/>
            </a:pPr>
            <a:r>
              <a:rPr lang="ja-JP" altLang="en-US" dirty="0">
                <a:latin typeface="メイリオ" panose="020B0604030504040204" pitchFamily="50" charset="-128"/>
                <a:ea typeface="メイリオ" panose="020B0604030504040204" pitchFamily="50" charset="-128"/>
              </a:rPr>
              <a:t>＃重症新生児仮死（</a:t>
            </a:r>
            <a:r>
              <a:rPr lang="en-US" altLang="ja-JP" dirty="0">
                <a:latin typeface="メイリオ" panose="020B0604030504040204" pitchFamily="50" charset="-128"/>
                <a:ea typeface="メイリオ" panose="020B0604030504040204" pitchFamily="50" charset="-128"/>
              </a:rPr>
              <a:t>Apgar score 2/4/4)</a:t>
            </a:r>
          </a:p>
          <a:p>
            <a:pPr marL="0" indent="0">
              <a:buNone/>
            </a:pPr>
            <a:r>
              <a:rPr lang="ja-JP" altLang="en-US" dirty="0">
                <a:latin typeface="メイリオ" panose="020B0604030504040204" pitchFamily="50" charset="-128"/>
                <a:ea typeface="メイリオ" panose="020B0604030504040204" pitchFamily="50" charset="-128"/>
              </a:rPr>
              <a:t>＃新生児呼吸窮迫症候群</a:t>
            </a: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＃肺出血</a:t>
            </a: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＃新生児遷延性肺高血圧</a:t>
            </a: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＃未熟児動脈管開存症</a:t>
            </a: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＃両側脳室内出血</a:t>
            </a:r>
            <a:endParaRPr lang="en-US" altLang="ja-JP" dirty="0">
              <a:latin typeface="メイリオ" panose="020B0604030504040204" pitchFamily="50" charset="-128"/>
              <a:ea typeface="メイリオ" panose="020B0604030504040204" pitchFamily="50" charset="-128"/>
            </a:endParaRPr>
          </a:p>
          <a:p>
            <a:pPr marL="0" indent="0">
              <a:buNone/>
            </a:pPr>
            <a:r>
              <a:rPr lang="ja-JP" altLang="en-US" dirty="0">
                <a:latin typeface="メイリオ" panose="020B0604030504040204" pitchFamily="50" charset="-128"/>
                <a:ea typeface="メイリオ" panose="020B0604030504040204" pitchFamily="50" charset="-128"/>
              </a:rPr>
              <a:t>＃限局性腸穿孔</a:t>
            </a:r>
            <a:endParaRPr lang="en-US" altLang="ja-JP" dirty="0">
              <a:latin typeface="メイリオ" panose="020B0604030504040204" pitchFamily="50" charset="-128"/>
              <a:ea typeface="メイリオ" panose="020B0604030504040204" pitchFamily="50" charset="-128"/>
            </a:endParaRPr>
          </a:p>
          <a:p>
            <a:pPr marL="0" indent="0">
              <a:buNone/>
            </a:pPr>
            <a:endParaRPr lang="ja-JP" altLang="en-US"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92830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2019" y="152400"/>
            <a:ext cx="11391900" cy="1301375"/>
          </a:xfrm>
        </p:spPr>
        <p:txBody>
          <a:bodyPr>
            <a:noAutofit/>
          </a:bodyPr>
          <a:lstStyle/>
          <a:p>
            <a:r>
              <a:rPr kumimoji="1" lang="en-US" altLang="ja-JP" sz="2800" dirty="0">
                <a:latin typeface="+mj-ea"/>
              </a:rPr>
              <a:t>【Assessment and Plan】</a:t>
            </a:r>
            <a:endParaRPr kumimoji="1" lang="ja-JP" altLang="en-US" sz="2800" dirty="0">
              <a:latin typeface="+mj-ea"/>
            </a:endParaRPr>
          </a:p>
        </p:txBody>
      </p:sp>
      <p:sp>
        <p:nvSpPr>
          <p:cNvPr id="3" name="コンテンツ プレースホルダー 2"/>
          <p:cNvSpPr>
            <a:spLocks noGrp="1"/>
          </p:cNvSpPr>
          <p:nvPr>
            <p:ph idx="1"/>
          </p:nvPr>
        </p:nvSpPr>
        <p:spPr>
          <a:xfrm>
            <a:off x="441701" y="1123954"/>
            <a:ext cx="11522990" cy="5324850"/>
          </a:xfrm>
        </p:spPr>
        <p:txBody>
          <a:bodyPr>
            <a:noAutofit/>
          </a:bodyPr>
          <a:lstStyle/>
          <a:p>
            <a:pPr marL="0" indent="0">
              <a:buNone/>
            </a:pPr>
            <a:r>
              <a:rPr lang="ja-JP" altLang="en-US" sz="2400" dirty="0"/>
              <a:t>＃呼吸</a:t>
            </a:r>
            <a:endParaRPr lang="en-US" altLang="ja-JP" sz="2400" dirty="0"/>
          </a:p>
          <a:p>
            <a:pPr marL="0" indent="0">
              <a:buNone/>
            </a:pPr>
            <a:r>
              <a:rPr lang="ja-JP" altLang="en-US" sz="2400" dirty="0"/>
              <a:t>日齢</a:t>
            </a:r>
            <a:r>
              <a:rPr lang="en-US" altLang="ja-JP" sz="2400" dirty="0"/>
              <a:t>1</a:t>
            </a:r>
            <a:r>
              <a:rPr lang="ja-JP" altLang="en-US" sz="2400" dirty="0"/>
              <a:t>に肺出血を認めたが、以降は再燃することなく経過している。</a:t>
            </a:r>
            <a:endParaRPr lang="en-US" altLang="ja-JP" sz="2400" dirty="0"/>
          </a:p>
          <a:p>
            <a:pPr marL="0" indent="0">
              <a:buNone/>
            </a:pPr>
            <a:r>
              <a:rPr lang="ja-JP" altLang="en-US" sz="2400" dirty="0"/>
              <a:t>酸素化、換気ともに保たれており、</a:t>
            </a:r>
            <a:r>
              <a:rPr lang="en-US" altLang="ja-JP" sz="2400" dirty="0"/>
              <a:t>SIMV</a:t>
            </a:r>
            <a:r>
              <a:rPr lang="ja-JP" altLang="en-US" sz="2400" dirty="0"/>
              <a:t>管理を継続しているが、肺保護目的に今後は状態が落ち着けば</a:t>
            </a:r>
            <a:r>
              <a:rPr lang="en-US" altLang="ja-JP" sz="2400" dirty="0"/>
              <a:t>HFO</a:t>
            </a:r>
            <a:r>
              <a:rPr lang="ja-JP" altLang="en-US" sz="2400" dirty="0" err="1"/>
              <a:t>への</a:t>
            </a:r>
            <a:r>
              <a:rPr lang="ja-JP" altLang="en-US" sz="2400" dirty="0"/>
              <a:t>変更を検討している。</a:t>
            </a:r>
            <a:endParaRPr lang="en-US" altLang="ja-JP" sz="2400" dirty="0"/>
          </a:p>
          <a:p>
            <a:pPr marL="0" indent="0">
              <a:buNone/>
            </a:pPr>
            <a:endParaRPr lang="en-US" altLang="ja-JP" sz="2400" dirty="0"/>
          </a:p>
          <a:p>
            <a:pPr marL="0" indent="0">
              <a:buNone/>
            </a:pPr>
            <a:endParaRPr lang="en-US" altLang="ja-JP" sz="800" dirty="0"/>
          </a:p>
          <a:p>
            <a:pPr marL="0" indent="0">
              <a:buNone/>
            </a:pPr>
            <a:r>
              <a:rPr lang="ja-JP" altLang="en-US" sz="2400" dirty="0"/>
              <a:t>＃循環</a:t>
            </a:r>
            <a:endParaRPr lang="en-US" altLang="ja-JP" sz="2400" dirty="0"/>
          </a:p>
          <a:p>
            <a:pPr marL="0" indent="0">
              <a:buNone/>
            </a:pPr>
            <a:r>
              <a:rPr lang="ja-JP" altLang="en-US" sz="2400" dirty="0"/>
              <a:t>動脈管開存症があり、水分制限をしていたところ血圧低下、尿量低下のエピソードもあり、水分管理は慎重に行っている。</a:t>
            </a:r>
            <a:endParaRPr lang="en-US" altLang="ja-JP" sz="2400" dirty="0"/>
          </a:p>
          <a:p>
            <a:pPr marL="0" indent="0">
              <a:buNone/>
            </a:pPr>
            <a:r>
              <a:rPr lang="ja-JP" altLang="en-US" sz="2400" dirty="0"/>
              <a:t>脳出血や腸管穿孔があり、イブリーフでの治療は困難と考えられる。</a:t>
            </a:r>
            <a:endParaRPr lang="en-US" altLang="ja-JP" sz="2400" dirty="0"/>
          </a:p>
          <a:p>
            <a:pPr marL="0" indent="0">
              <a:buNone/>
            </a:pPr>
            <a:r>
              <a:rPr lang="ja-JP" altLang="en-US" sz="2400" dirty="0"/>
              <a:t>手術での動脈管結紮術については、児の神経学的予後を考えると、侵襲的な治療を積極的には行わない方針を考えている。</a:t>
            </a:r>
            <a:endParaRPr lang="en-US" altLang="ja-JP" sz="2400" dirty="0"/>
          </a:p>
          <a:p>
            <a:pPr marL="0" indent="0">
              <a:buNone/>
            </a:pPr>
            <a:r>
              <a:rPr lang="ja-JP" altLang="en-US" sz="2400" dirty="0"/>
              <a:t>ご両親へ児の現状をよく説明し、治療については決定していく。</a:t>
            </a:r>
            <a:endParaRPr lang="en-US" altLang="ja-JP" dirty="0"/>
          </a:p>
        </p:txBody>
      </p:sp>
    </p:spTree>
    <p:extLst>
      <p:ext uri="{BB962C8B-B14F-4D97-AF65-F5344CB8AC3E}">
        <p14:creationId xmlns:p14="http://schemas.microsoft.com/office/powerpoint/2010/main" val="2637199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2019" y="152400"/>
            <a:ext cx="11391900" cy="1301375"/>
          </a:xfrm>
        </p:spPr>
        <p:txBody>
          <a:bodyPr>
            <a:noAutofit/>
          </a:bodyPr>
          <a:lstStyle/>
          <a:p>
            <a:r>
              <a:rPr kumimoji="1" lang="en-US" altLang="ja-JP" sz="2800" dirty="0">
                <a:latin typeface="+mj-ea"/>
              </a:rPr>
              <a:t>【Assessment and Plan】</a:t>
            </a:r>
            <a:endParaRPr kumimoji="1" lang="ja-JP" altLang="en-US" sz="2800" dirty="0">
              <a:latin typeface="+mj-ea"/>
            </a:endParaRPr>
          </a:p>
        </p:txBody>
      </p:sp>
      <p:sp>
        <p:nvSpPr>
          <p:cNvPr id="3" name="コンテンツ プレースホルダー 2"/>
          <p:cNvSpPr>
            <a:spLocks noGrp="1"/>
          </p:cNvSpPr>
          <p:nvPr>
            <p:ph idx="1"/>
          </p:nvPr>
        </p:nvSpPr>
        <p:spPr>
          <a:xfrm>
            <a:off x="441701" y="1123954"/>
            <a:ext cx="11522990" cy="5324850"/>
          </a:xfrm>
        </p:spPr>
        <p:txBody>
          <a:bodyPr>
            <a:noAutofit/>
          </a:bodyPr>
          <a:lstStyle/>
          <a:p>
            <a:pPr marL="0" indent="0">
              <a:buNone/>
            </a:pPr>
            <a:r>
              <a:rPr lang="ja-JP" altLang="en-US" sz="2400" dirty="0"/>
              <a:t>＃神経</a:t>
            </a:r>
            <a:endParaRPr lang="en-US" altLang="ja-JP" sz="2400" dirty="0"/>
          </a:p>
          <a:p>
            <a:pPr marL="0" indent="0">
              <a:buNone/>
            </a:pPr>
            <a:r>
              <a:rPr lang="ja-JP" altLang="en-US" sz="2400" dirty="0"/>
              <a:t>日齢</a:t>
            </a:r>
            <a:r>
              <a:rPr lang="en-US" altLang="ja-JP" sz="2400" dirty="0"/>
              <a:t>1</a:t>
            </a:r>
            <a:r>
              <a:rPr lang="ja-JP" altLang="en-US" sz="2400" dirty="0"/>
              <a:t>～</a:t>
            </a:r>
            <a:r>
              <a:rPr lang="en-US" altLang="ja-JP" sz="2400" dirty="0"/>
              <a:t>2</a:t>
            </a:r>
            <a:r>
              <a:rPr lang="ja-JP" altLang="en-US" sz="2400" dirty="0"/>
              <a:t>にかけて重症の脳室内出血を認めた。神経学的予後は不良であることが予想され、ご両親へ説明を行った。</a:t>
            </a:r>
            <a:endParaRPr lang="en-US" altLang="ja-JP" sz="2400" dirty="0"/>
          </a:p>
          <a:p>
            <a:pPr marL="0" indent="0">
              <a:buNone/>
            </a:pPr>
            <a:r>
              <a:rPr lang="ja-JP" altLang="en-US" sz="2400" dirty="0"/>
              <a:t>ただし、急性期にお話しているため、まだ理解が不十分なところもあり、繰り返し説明する必要がある。</a:t>
            </a:r>
            <a:endParaRPr lang="en-US" altLang="ja-JP" sz="2400" dirty="0"/>
          </a:p>
          <a:p>
            <a:pPr marL="0" indent="0">
              <a:buNone/>
            </a:pPr>
            <a:endParaRPr lang="en-US" altLang="ja-JP" sz="800" dirty="0"/>
          </a:p>
          <a:p>
            <a:pPr marL="0" indent="0">
              <a:buNone/>
            </a:pPr>
            <a:r>
              <a:rPr lang="ja-JP" altLang="en-US" sz="2400" dirty="0"/>
              <a:t>＃消化管</a:t>
            </a:r>
          </a:p>
          <a:p>
            <a:pPr marL="0" indent="0">
              <a:buNone/>
            </a:pPr>
            <a:r>
              <a:rPr lang="ja-JP" altLang="en-US" sz="2400" dirty="0"/>
              <a:t>日齢</a:t>
            </a:r>
            <a:r>
              <a:rPr lang="en-US" altLang="ja-JP" sz="2400" dirty="0"/>
              <a:t>8</a:t>
            </a:r>
            <a:r>
              <a:rPr lang="ja-JP" altLang="en-US" sz="2400" dirty="0"/>
              <a:t>に腸管穿孔をきたし、腸瘻造設された。</a:t>
            </a:r>
            <a:endParaRPr lang="en-US" altLang="ja-JP" sz="2400" dirty="0"/>
          </a:p>
          <a:p>
            <a:pPr marL="0" indent="0">
              <a:buNone/>
            </a:pPr>
            <a:r>
              <a:rPr lang="ja-JP" altLang="en-US" sz="2400" dirty="0"/>
              <a:t>今後は腹部所見をみながら、経腸栄養を再開していく。</a:t>
            </a:r>
            <a:endParaRPr lang="en-US" altLang="ja-JP" dirty="0"/>
          </a:p>
        </p:txBody>
      </p:sp>
    </p:spTree>
    <p:extLst>
      <p:ext uri="{BB962C8B-B14F-4D97-AF65-F5344CB8AC3E}">
        <p14:creationId xmlns:p14="http://schemas.microsoft.com/office/powerpoint/2010/main" val="3423348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72019" y="152400"/>
            <a:ext cx="11391900" cy="1301375"/>
          </a:xfrm>
        </p:spPr>
        <p:txBody>
          <a:bodyPr>
            <a:noAutofit/>
          </a:bodyPr>
          <a:lstStyle/>
          <a:p>
            <a:r>
              <a:rPr kumimoji="1" lang="en-US" altLang="ja-JP" sz="2800" dirty="0">
                <a:latin typeface="+mj-ea"/>
              </a:rPr>
              <a:t>【Assessment and Plan】</a:t>
            </a:r>
            <a:endParaRPr kumimoji="1" lang="ja-JP" altLang="en-US" sz="2800" dirty="0">
              <a:latin typeface="+mj-ea"/>
            </a:endParaRPr>
          </a:p>
        </p:txBody>
      </p:sp>
      <p:sp>
        <p:nvSpPr>
          <p:cNvPr id="3" name="コンテンツ プレースホルダー 2"/>
          <p:cNvSpPr>
            <a:spLocks noGrp="1"/>
          </p:cNvSpPr>
          <p:nvPr>
            <p:ph idx="1"/>
          </p:nvPr>
        </p:nvSpPr>
        <p:spPr>
          <a:xfrm>
            <a:off x="441701" y="1123954"/>
            <a:ext cx="11522990" cy="5324850"/>
          </a:xfrm>
        </p:spPr>
        <p:txBody>
          <a:bodyPr>
            <a:noAutofit/>
          </a:bodyPr>
          <a:lstStyle/>
          <a:p>
            <a:pPr marL="0" indent="0">
              <a:buNone/>
            </a:pPr>
            <a:r>
              <a:rPr lang="ja-JP" altLang="en-US" sz="2400" dirty="0"/>
              <a:t>＃家族</a:t>
            </a:r>
            <a:endParaRPr lang="en-US" altLang="ja-JP" sz="2400" dirty="0"/>
          </a:p>
          <a:p>
            <a:pPr marL="0" indent="0">
              <a:buNone/>
            </a:pPr>
            <a:r>
              <a:rPr lang="ja-JP" altLang="en-US" sz="2400" dirty="0"/>
              <a:t>出産も急であり、児の経過も不良な状態が続いている。</a:t>
            </a:r>
            <a:endParaRPr lang="en-US" altLang="ja-JP" sz="2400" dirty="0"/>
          </a:p>
          <a:p>
            <a:pPr marL="0" indent="0">
              <a:buNone/>
            </a:pPr>
            <a:r>
              <a:rPr lang="ja-JP" altLang="en-US" sz="2400" dirty="0"/>
              <a:t>心理士介入をしており、重要な説明の場などには同席をしていただいている。</a:t>
            </a:r>
            <a:endParaRPr lang="en-US" altLang="ja-JP" sz="2400" dirty="0"/>
          </a:p>
          <a:p>
            <a:pPr marL="0" indent="0">
              <a:buNone/>
            </a:pPr>
            <a:r>
              <a:rPr lang="ja-JP" altLang="en-US" sz="2400" dirty="0"/>
              <a:t>児の予想される神経学的予後と、現状については繰り返し丁寧に説明する必要がある。また、今後さらに児の状態が悪化した場合には、積極的な治療はせず</a:t>
            </a:r>
            <a:r>
              <a:rPr lang="ja-JP" altLang="en-US" sz="2400"/>
              <a:t>に緩和的な治療</a:t>
            </a:r>
            <a:r>
              <a:rPr lang="ja-JP" altLang="en-US" sz="2400" dirty="0"/>
              <a:t>へ移行していくことも考えられるため、ご両親への説明を適宜行っていく。</a:t>
            </a:r>
            <a:endParaRPr lang="en-US" altLang="ja-JP" sz="2400" dirty="0"/>
          </a:p>
        </p:txBody>
      </p:sp>
    </p:spTree>
    <p:extLst>
      <p:ext uri="{BB962C8B-B14F-4D97-AF65-F5344CB8AC3E}">
        <p14:creationId xmlns:p14="http://schemas.microsoft.com/office/powerpoint/2010/main" val="852016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92C54607-1606-6411-136C-745011A43D86}"/>
              </a:ext>
            </a:extLst>
          </p:cNvPr>
          <p:cNvPicPr>
            <a:picLocks noGrp="1" noChangeAspect="1"/>
          </p:cNvPicPr>
          <p:nvPr>
            <p:ph idx="1"/>
          </p:nvPr>
        </p:nvPicPr>
        <p:blipFill rotWithShape="1">
          <a:blip r:embed="rId3"/>
          <a:srcRect l="5501" t="30534" r="73601" b="36124"/>
          <a:stretch/>
        </p:blipFill>
        <p:spPr>
          <a:xfrm>
            <a:off x="7589520" y="982980"/>
            <a:ext cx="4281623" cy="4883727"/>
          </a:xfrm>
        </p:spPr>
      </p:pic>
      <p:sp>
        <p:nvSpPr>
          <p:cNvPr id="7" name="テキスト ボックス 6">
            <a:extLst>
              <a:ext uri="{FF2B5EF4-FFF2-40B4-BE49-F238E27FC236}">
                <a16:creationId xmlns:a16="http://schemas.microsoft.com/office/drawing/2014/main" id="{ADA4EB2B-1394-36D8-BAFE-05EF2A4203C2}"/>
              </a:ext>
            </a:extLst>
          </p:cNvPr>
          <p:cNvSpPr txBox="1"/>
          <p:nvPr/>
        </p:nvSpPr>
        <p:spPr>
          <a:xfrm>
            <a:off x="87284" y="982980"/>
            <a:ext cx="4336126" cy="369332"/>
          </a:xfrm>
          <a:prstGeom prst="rect">
            <a:avLst/>
          </a:prstGeom>
          <a:noFill/>
        </p:spPr>
        <p:txBody>
          <a:bodyPr wrap="square" rtlCol="0">
            <a:spAutoFit/>
          </a:bodyPr>
          <a:lstStyle/>
          <a:p>
            <a:r>
              <a:rPr kumimoji="1" lang="ja-JP" altLang="en-US" dirty="0"/>
              <a:t>・脳室上衣下層からの出血が多い</a:t>
            </a:r>
            <a:endParaRPr kumimoji="1" lang="en-US" altLang="ja-JP" dirty="0"/>
          </a:p>
        </p:txBody>
      </p:sp>
      <p:sp>
        <p:nvSpPr>
          <p:cNvPr id="2" name="テキスト ボックス 1"/>
          <p:cNvSpPr txBox="1"/>
          <p:nvPr/>
        </p:nvSpPr>
        <p:spPr>
          <a:xfrm>
            <a:off x="400050" y="233341"/>
            <a:ext cx="3303270" cy="400110"/>
          </a:xfrm>
          <a:prstGeom prst="rect">
            <a:avLst/>
          </a:prstGeom>
          <a:noFill/>
        </p:spPr>
        <p:txBody>
          <a:bodyPr wrap="square" rtlCol="0">
            <a:spAutoFit/>
          </a:bodyPr>
          <a:lstStyle/>
          <a:p>
            <a:r>
              <a:rPr kumimoji="1" lang="ja-JP" altLang="en-US" sz="2000" dirty="0"/>
              <a:t>＜脳室内出血について＞</a:t>
            </a:r>
          </a:p>
        </p:txBody>
      </p:sp>
      <p:sp>
        <p:nvSpPr>
          <p:cNvPr id="3" name="テキスト ボックス 2"/>
          <p:cNvSpPr txBox="1"/>
          <p:nvPr/>
        </p:nvSpPr>
        <p:spPr>
          <a:xfrm>
            <a:off x="400050" y="1478042"/>
            <a:ext cx="7113616" cy="1323439"/>
          </a:xfrm>
          <a:prstGeom prst="rect">
            <a:avLst/>
          </a:prstGeom>
          <a:noFill/>
        </p:spPr>
        <p:txBody>
          <a:bodyPr wrap="square" rtlCol="0">
            <a:spAutoFit/>
          </a:bodyPr>
          <a:lstStyle/>
          <a:p>
            <a:r>
              <a:rPr kumimoji="1" lang="ja-JP" altLang="en-US" sz="1600" dirty="0"/>
              <a:t>脳室上衣下層：在胎</a:t>
            </a:r>
            <a:r>
              <a:rPr kumimoji="1" lang="en-US" altLang="ja-JP" sz="1600" dirty="0"/>
              <a:t>24</a:t>
            </a:r>
            <a:r>
              <a:rPr kumimoji="1" lang="ja-JP" altLang="en-US" sz="1600" dirty="0"/>
              <a:t>週～</a:t>
            </a:r>
            <a:r>
              <a:rPr kumimoji="1" lang="en-US" altLang="ja-JP" sz="1600" dirty="0"/>
              <a:t>26</a:t>
            </a:r>
            <a:r>
              <a:rPr kumimoji="1" lang="ja-JP" altLang="en-US" sz="1600" dirty="0"/>
              <a:t>週にかけて増大し、その後縮小する</a:t>
            </a:r>
            <a:endParaRPr kumimoji="1" lang="en-US" altLang="ja-JP" sz="1600" dirty="0"/>
          </a:p>
          <a:p>
            <a:r>
              <a:rPr lang="ja-JP" altLang="en-US" sz="1600" dirty="0"/>
              <a:t>①血管が脆弱</a:t>
            </a:r>
            <a:endParaRPr lang="en-US" altLang="ja-JP" sz="1600" dirty="0"/>
          </a:p>
          <a:p>
            <a:r>
              <a:rPr kumimoji="1" lang="ja-JP" altLang="en-US" sz="1600" dirty="0"/>
              <a:t>②動脈境界領域のため低酸素性の組織障害を受けやすい</a:t>
            </a:r>
            <a:endParaRPr kumimoji="1" lang="en-US" altLang="ja-JP" sz="1600" dirty="0"/>
          </a:p>
          <a:p>
            <a:r>
              <a:rPr lang="ja-JP" altLang="en-US" sz="1600" dirty="0"/>
              <a:t>③脳血流増加により静脈</a:t>
            </a:r>
            <a:r>
              <a:rPr lang="ja-JP" altLang="en-US" sz="1600" dirty="0" err="1"/>
              <a:t>うっ滞が</a:t>
            </a:r>
            <a:r>
              <a:rPr lang="ja-JP" altLang="en-US" sz="1600" dirty="0"/>
              <a:t>起こりやすい</a:t>
            </a:r>
            <a:endParaRPr lang="en-US" altLang="ja-JP" sz="1600" dirty="0"/>
          </a:p>
          <a:p>
            <a:r>
              <a:rPr kumimoji="1" lang="ja-JP" altLang="en-US" sz="1600" dirty="0"/>
              <a:t>④脳静脈や上大静脈に弁がないため、右房圧からの圧変化を受けやすい</a:t>
            </a:r>
          </a:p>
        </p:txBody>
      </p:sp>
      <p:sp>
        <p:nvSpPr>
          <p:cNvPr id="8" name="テキスト ボックス 7">
            <a:extLst>
              <a:ext uri="{FF2B5EF4-FFF2-40B4-BE49-F238E27FC236}">
                <a16:creationId xmlns:a16="http://schemas.microsoft.com/office/drawing/2014/main" id="{ADA4EB2B-1394-36D8-BAFE-05EF2A4203C2}"/>
              </a:ext>
            </a:extLst>
          </p:cNvPr>
          <p:cNvSpPr txBox="1"/>
          <p:nvPr/>
        </p:nvSpPr>
        <p:spPr>
          <a:xfrm>
            <a:off x="87284" y="3101340"/>
            <a:ext cx="7102186" cy="1200329"/>
          </a:xfrm>
          <a:prstGeom prst="rect">
            <a:avLst/>
          </a:prstGeom>
          <a:noFill/>
        </p:spPr>
        <p:txBody>
          <a:bodyPr wrap="square" rtlCol="0">
            <a:spAutoFit/>
          </a:bodyPr>
          <a:lstStyle/>
          <a:p>
            <a:r>
              <a:rPr kumimoji="1" lang="ja-JP" altLang="en-US" dirty="0"/>
              <a:t>・肺血流の自動調節能が未熟</a:t>
            </a:r>
            <a:endParaRPr kumimoji="1" lang="en-US" altLang="ja-JP" dirty="0"/>
          </a:p>
          <a:p>
            <a:r>
              <a:rPr lang="ja-JP" altLang="en-US" dirty="0"/>
              <a:t>・敗血症やアシドーシス、低血圧では自動調節能が障害される</a:t>
            </a:r>
            <a:endParaRPr lang="en-US" altLang="ja-JP" dirty="0"/>
          </a:p>
          <a:p>
            <a:r>
              <a:rPr kumimoji="1" lang="ja-JP" altLang="en-US" dirty="0"/>
              <a:t>・高ＣＯ２血症や新生児発作、啼泣、気管内吸引、昇圧剤投与などは体血圧を上昇させ、ＩＶＨの誘因となる</a:t>
            </a:r>
            <a:endParaRPr kumimoji="1" lang="en-US" altLang="ja-JP" dirty="0"/>
          </a:p>
        </p:txBody>
      </p:sp>
    </p:spTree>
    <p:extLst>
      <p:ext uri="{BB962C8B-B14F-4D97-AF65-F5344CB8AC3E}">
        <p14:creationId xmlns:p14="http://schemas.microsoft.com/office/powerpoint/2010/main" val="37549960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4E9410E-9BFB-45A5-ECE3-73B1F8CA0C84}"/>
              </a:ext>
            </a:extLst>
          </p:cNvPr>
          <p:cNvSpPr>
            <a:spLocks noGrp="1"/>
          </p:cNvSpPr>
          <p:nvPr>
            <p:ph idx="1"/>
          </p:nvPr>
        </p:nvSpPr>
        <p:spPr>
          <a:xfrm>
            <a:off x="744416" y="536087"/>
            <a:ext cx="10515600" cy="5552986"/>
          </a:xfrm>
        </p:spPr>
        <p:txBody>
          <a:bodyPr>
            <a:normAutofit/>
          </a:bodyPr>
          <a:lstStyle/>
          <a:p>
            <a:r>
              <a:rPr kumimoji="1" lang="en-US" altLang="ja-JP" sz="1600" dirty="0">
                <a:latin typeface="+mn-ea"/>
              </a:rPr>
              <a:t>IVH</a:t>
            </a:r>
            <a:r>
              <a:rPr kumimoji="1" lang="ja-JP" altLang="en-US" sz="1600" dirty="0">
                <a:latin typeface="+mn-ea"/>
              </a:rPr>
              <a:t>の発症頻度：日本の極低出生体重児（</a:t>
            </a:r>
            <a:r>
              <a:rPr kumimoji="1" lang="en-US" altLang="ja-JP" sz="1600" dirty="0">
                <a:latin typeface="+mn-ea"/>
              </a:rPr>
              <a:t>2003〜2012</a:t>
            </a:r>
            <a:r>
              <a:rPr kumimoji="1" lang="ja-JP" altLang="en-US" sz="1600" dirty="0">
                <a:latin typeface="+mn-ea"/>
              </a:rPr>
              <a:t>年出生）</a:t>
            </a:r>
            <a:r>
              <a:rPr lang="ja-JP" altLang="en-US" sz="1600" dirty="0">
                <a:latin typeface="+mn-ea"/>
              </a:rPr>
              <a:t>　</a:t>
            </a:r>
            <a:r>
              <a:rPr kumimoji="1" lang="en-US" altLang="ja-JP" sz="1600" dirty="0">
                <a:latin typeface="+mn-ea"/>
              </a:rPr>
              <a:t>12.8%</a:t>
            </a:r>
            <a:r>
              <a:rPr kumimoji="1" lang="ja-JP" altLang="en-US" sz="1600" dirty="0" err="1">
                <a:latin typeface="+mn-ea"/>
              </a:rPr>
              <a:t>、</a:t>
            </a:r>
            <a:r>
              <a:rPr kumimoji="1" lang="ja-JP" altLang="en-US" sz="1600" dirty="0">
                <a:latin typeface="+mn-ea"/>
              </a:rPr>
              <a:t>そのうち重症</a:t>
            </a:r>
            <a:r>
              <a:rPr kumimoji="1" lang="en-US" altLang="ja-JP" sz="1600" dirty="0">
                <a:latin typeface="+mn-ea"/>
              </a:rPr>
              <a:t>IVH</a:t>
            </a:r>
            <a:r>
              <a:rPr kumimoji="1" lang="ja-JP" altLang="en-US" sz="1600" dirty="0">
                <a:latin typeface="+mn-ea"/>
              </a:rPr>
              <a:t>は</a:t>
            </a:r>
            <a:r>
              <a:rPr kumimoji="1" lang="en-US" altLang="ja-JP" sz="1600" dirty="0">
                <a:latin typeface="+mn-ea"/>
              </a:rPr>
              <a:t>4.6%</a:t>
            </a:r>
          </a:p>
          <a:p>
            <a:pPr marL="0" indent="0">
              <a:buNone/>
            </a:pPr>
            <a:endParaRPr lang="en-US" altLang="ja-JP" sz="1600" dirty="0">
              <a:latin typeface="+mn-ea"/>
            </a:endParaRPr>
          </a:p>
          <a:p>
            <a:pPr marL="0" indent="0">
              <a:buNone/>
            </a:pPr>
            <a:r>
              <a:rPr kumimoji="1" lang="ja-JP" altLang="en-US" sz="1600" dirty="0">
                <a:latin typeface="+mn-ea"/>
              </a:rPr>
              <a:t>・</a:t>
            </a:r>
            <a:r>
              <a:rPr kumimoji="1" lang="en-US" altLang="ja-JP" sz="1600" dirty="0">
                <a:latin typeface="+mn-ea"/>
              </a:rPr>
              <a:t>IVH</a:t>
            </a:r>
            <a:r>
              <a:rPr kumimoji="1" lang="ja-JP" altLang="en-US" sz="1600" dirty="0">
                <a:latin typeface="+mn-ea"/>
              </a:rPr>
              <a:t>の重症度分類：</a:t>
            </a:r>
            <a:r>
              <a:rPr kumimoji="1" lang="en-US" altLang="ja-JP" sz="1600" dirty="0" err="1">
                <a:latin typeface="+mn-ea"/>
              </a:rPr>
              <a:t>Papile</a:t>
            </a:r>
            <a:r>
              <a:rPr kumimoji="1" lang="ja-JP" altLang="en-US" sz="1600" dirty="0">
                <a:latin typeface="+mn-ea"/>
              </a:rPr>
              <a:t>の分類</a:t>
            </a:r>
            <a:endParaRPr kumimoji="1" lang="en-US" altLang="ja-JP" sz="1600" dirty="0">
              <a:latin typeface="+mn-ea"/>
            </a:endParaRPr>
          </a:p>
          <a:p>
            <a:pPr marL="0" indent="0">
              <a:buNone/>
            </a:pPr>
            <a:r>
              <a:rPr lang="ja-JP" altLang="en-US" sz="1600" dirty="0">
                <a:latin typeface="+mn-ea"/>
              </a:rPr>
              <a:t>　</a:t>
            </a:r>
            <a:r>
              <a:rPr lang="en-US" altLang="ja-JP" sz="1600" dirty="0">
                <a:latin typeface="+mn-ea"/>
              </a:rPr>
              <a:t>CT</a:t>
            </a:r>
            <a:r>
              <a:rPr lang="ja-JP" altLang="en-US" sz="1600" dirty="0">
                <a:latin typeface="+mn-ea"/>
              </a:rPr>
              <a:t>所見による分類であるが、超音波検査の分類としても利用されている。</a:t>
            </a:r>
            <a:endParaRPr lang="en-US" altLang="ja-JP" sz="1600" dirty="0">
              <a:latin typeface="+mn-ea"/>
            </a:endParaRPr>
          </a:p>
          <a:p>
            <a:pPr marL="0" indent="0">
              <a:buNone/>
            </a:pPr>
            <a:r>
              <a:rPr kumimoji="1" lang="en-US" altLang="ja-JP" sz="1600" dirty="0">
                <a:latin typeface="+mn-ea"/>
              </a:rPr>
              <a:t>Grade</a:t>
            </a:r>
            <a:r>
              <a:rPr kumimoji="1" lang="ja-JP" altLang="en-US" sz="1600" dirty="0">
                <a:latin typeface="+mn-ea"/>
              </a:rPr>
              <a:t> </a:t>
            </a:r>
            <a:r>
              <a:rPr lang="en-US" altLang="ja-JP" sz="1600" dirty="0">
                <a:latin typeface="+mn-ea"/>
              </a:rPr>
              <a:t>Ⅰ</a:t>
            </a:r>
            <a:r>
              <a:rPr lang="ja-JP" altLang="en-US" sz="1600" dirty="0">
                <a:latin typeface="+mn-ea"/>
              </a:rPr>
              <a:t> 脳室上衣下出血のみ</a:t>
            </a:r>
            <a:endParaRPr lang="en-US" altLang="ja-JP" sz="1600" dirty="0">
              <a:latin typeface="+mn-ea"/>
            </a:endParaRPr>
          </a:p>
          <a:p>
            <a:pPr marL="0" indent="0">
              <a:buNone/>
            </a:pPr>
            <a:r>
              <a:rPr kumimoji="1" lang="en-US" altLang="ja-JP" sz="1600" dirty="0">
                <a:latin typeface="+mn-ea"/>
              </a:rPr>
              <a:t>Grade</a:t>
            </a:r>
            <a:r>
              <a:rPr kumimoji="1" lang="ja-JP" altLang="en-US" sz="1600" dirty="0">
                <a:latin typeface="+mn-ea"/>
              </a:rPr>
              <a:t> </a:t>
            </a:r>
            <a:r>
              <a:rPr kumimoji="1" lang="en-US" altLang="ja-JP" sz="1600" dirty="0">
                <a:latin typeface="+mn-ea"/>
              </a:rPr>
              <a:t>Ⅱ</a:t>
            </a:r>
            <a:r>
              <a:rPr kumimoji="1" lang="ja-JP" altLang="en-US" sz="1600" dirty="0">
                <a:latin typeface="+mn-ea"/>
              </a:rPr>
              <a:t> 脳室拡大のない脳室内出血</a:t>
            </a:r>
            <a:endParaRPr kumimoji="1" lang="en-US" altLang="ja-JP" sz="1600" dirty="0">
              <a:latin typeface="+mn-ea"/>
            </a:endParaRPr>
          </a:p>
          <a:p>
            <a:pPr marL="0" indent="0">
              <a:buNone/>
            </a:pPr>
            <a:r>
              <a:rPr lang="en-US" altLang="ja-JP" sz="1600" dirty="0">
                <a:latin typeface="+mn-ea"/>
              </a:rPr>
              <a:t>Grade</a:t>
            </a:r>
            <a:r>
              <a:rPr lang="ja-JP" altLang="en-US" sz="1600" dirty="0">
                <a:latin typeface="+mn-ea"/>
              </a:rPr>
              <a:t> </a:t>
            </a:r>
            <a:r>
              <a:rPr lang="en-US" altLang="ja-JP" sz="1600" dirty="0">
                <a:latin typeface="+mn-ea"/>
              </a:rPr>
              <a:t>Ⅲ</a:t>
            </a:r>
            <a:r>
              <a:rPr lang="ja-JP" altLang="en-US" sz="1600" dirty="0">
                <a:latin typeface="+mn-ea"/>
              </a:rPr>
              <a:t> 脳室拡大を伴う脳室内出血</a:t>
            </a:r>
            <a:endParaRPr lang="en-US" altLang="ja-JP" sz="1600" dirty="0">
              <a:latin typeface="+mn-ea"/>
            </a:endParaRPr>
          </a:p>
          <a:p>
            <a:pPr marL="0" indent="0">
              <a:buNone/>
            </a:pPr>
            <a:r>
              <a:rPr kumimoji="1" lang="en-US" altLang="ja-JP" sz="1600" dirty="0">
                <a:latin typeface="+mn-ea"/>
              </a:rPr>
              <a:t>Grade</a:t>
            </a:r>
            <a:r>
              <a:rPr kumimoji="1" lang="ja-JP" altLang="en-US" sz="1600" dirty="0">
                <a:latin typeface="+mn-ea"/>
              </a:rPr>
              <a:t> </a:t>
            </a:r>
            <a:r>
              <a:rPr kumimoji="1" lang="en-US" altLang="ja-JP" sz="1600" dirty="0">
                <a:latin typeface="+mn-ea"/>
              </a:rPr>
              <a:t>Ⅳ</a:t>
            </a:r>
            <a:r>
              <a:rPr kumimoji="1" lang="ja-JP" altLang="en-US" sz="1600" dirty="0">
                <a:latin typeface="+mn-ea"/>
              </a:rPr>
              <a:t> 脳実質</a:t>
            </a:r>
            <a:r>
              <a:rPr lang="ja-JP" altLang="en-US" sz="1600" dirty="0">
                <a:latin typeface="+mn-ea"/>
              </a:rPr>
              <a:t>内</a:t>
            </a:r>
            <a:r>
              <a:rPr kumimoji="1" lang="ja-JP" altLang="en-US" sz="1600" dirty="0">
                <a:latin typeface="+mn-ea"/>
              </a:rPr>
              <a:t>出血を伴った脳室内出血</a:t>
            </a:r>
            <a:endParaRPr kumimoji="1" lang="en-US" altLang="ja-JP" sz="1600" dirty="0">
              <a:latin typeface="+mn-ea"/>
            </a:endParaRPr>
          </a:p>
          <a:p>
            <a:pPr marL="0" indent="0">
              <a:buNone/>
            </a:pPr>
            <a:endParaRPr kumimoji="1" lang="en-US" altLang="ja-JP" dirty="0"/>
          </a:p>
        </p:txBody>
      </p:sp>
      <p:pic>
        <p:nvPicPr>
          <p:cNvPr id="4" name="コンテンツ プレースホルダー 5">
            <a:extLst>
              <a:ext uri="{FF2B5EF4-FFF2-40B4-BE49-F238E27FC236}">
                <a16:creationId xmlns:a16="http://schemas.microsoft.com/office/drawing/2014/main" id="{19237ECE-57A1-313D-28B7-0B5BE943B98C}"/>
              </a:ext>
            </a:extLst>
          </p:cNvPr>
          <p:cNvPicPr>
            <a:picLocks noChangeAspect="1"/>
          </p:cNvPicPr>
          <p:nvPr/>
        </p:nvPicPr>
        <p:blipFill rotWithShape="1">
          <a:blip r:embed="rId5"/>
          <a:srcRect t="5930" b="2851"/>
          <a:stretch/>
        </p:blipFill>
        <p:spPr>
          <a:xfrm>
            <a:off x="5440680" y="2113452"/>
            <a:ext cx="6345728" cy="4355928"/>
          </a:xfrm>
          <a:prstGeom prst="rect">
            <a:avLst/>
          </a:prstGeom>
        </p:spPr>
      </p:pic>
      <p:pic>
        <p:nvPicPr>
          <p:cNvPr id="5" name="860EDC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874061" y="3645085"/>
            <a:ext cx="2785086" cy="2952610"/>
          </a:xfrm>
          <a:prstGeom prst="rect">
            <a:avLst/>
          </a:prstGeom>
        </p:spPr>
      </p:pic>
      <p:sp>
        <p:nvSpPr>
          <p:cNvPr id="2" name="テキスト ボックス 1"/>
          <p:cNvSpPr txBox="1"/>
          <p:nvPr/>
        </p:nvSpPr>
        <p:spPr>
          <a:xfrm>
            <a:off x="469593" y="3645085"/>
            <a:ext cx="1245870" cy="646331"/>
          </a:xfrm>
          <a:prstGeom prst="rect">
            <a:avLst/>
          </a:prstGeom>
          <a:noFill/>
        </p:spPr>
        <p:txBody>
          <a:bodyPr wrap="square" rtlCol="0">
            <a:spAutoFit/>
          </a:bodyPr>
          <a:lstStyle/>
          <a:p>
            <a:r>
              <a:rPr kumimoji="1" lang="ja-JP" altLang="en-US" dirty="0"/>
              <a:t>本症例（日齢</a:t>
            </a:r>
            <a:r>
              <a:rPr kumimoji="1" lang="en-US" altLang="ja-JP" dirty="0"/>
              <a:t>2</a:t>
            </a:r>
            <a:r>
              <a:rPr kumimoji="1" lang="ja-JP" altLang="en-US" dirty="0"/>
              <a:t>）</a:t>
            </a:r>
          </a:p>
        </p:txBody>
      </p:sp>
    </p:spTree>
    <p:extLst>
      <p:ext uri="{BB962C8B-B14F-4D97-AF65-F5344CB8AC3E}">
        <p14:creationId xmlns:p14="http://schemas.microsoft.com/office/powerpoint/2010/main" val="4640632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71386" y="634592"/>
            <a:ext cx="12049228" cy="5313721"/>
          </a:xfrm>
        </p:spPr>
        <p:txBody>
          <a:bodyPr>
            <a:noAutofit/>
          </a:bodyPr>
          <a:lstStyle/>
          <a:p>
            <a:pPr marL="0" indent="0">
              <a:buNone/>
            </a:pPr>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妊娠分娩歴</a:t>
            </a:r>
            <a:r>
              <a:rPr lang="en-US" altLang="ja-JP" sz="2000" dirty="0">
                <a:latin typeface="メイリオ" panose="020B0604030504040204" pitchFamily="50" charset="-128"/>
                <a:ea typeface="メイリオ" panose="020B0604030504040204" pitchFamily="50" charset="-128"/>
              </a:rPr>
              <a:t>】</a:t>
            </a:r>
          </a:p>
          <a:p>
            <a:pPr marL="0" indent="0">
              <a:buNone/>
            </a:pPr>
            <a:r>
              <a:rPr lang="ja-JP" altLang="en-US" sz="2000" dirty="0">
                <a:latin typeface="メイリオ" panose="020B0604030504040204" pitchFamily="50" charset="-128"/>
                <a:ea typeface="メイリオ" panose="020B0604030504040204" pitchFamily="50" charset="-128"/>
              </a:rPr>
              <a:t> 母</a:t>
            </a:r>
            <a:r>
              <a:rPr lang="en-US" altLang="ja-JP" sz="2000" dirty="0">
                <a:latin typeface="メイリオ" panose="020B0604030504040204" pitchFamily="50" charset="-128"/>
                <a:ea typeface="メイリオ" panose="020B0604030504040204" pitchFamily="50" charset="-128"/>
              </a:rPr>
              <a:t>34</a:t>
            </a:r>
            <a:r>
              <a:rPr lang="ja-JP" altLang="en-US" sz="2000" dirty="0">
                <a:latin typeface="メイリオ" panose="020B0604030504040204" pitchFamily="50" charset="-128"/>
                <a:ea typeface="メイリオ" panose="020B0604030504040204" pitchFamily="50" charset="-128"/>
              </a:rPr>
              <a:t>歳、</a:t>
            </a:r>
            <a:r>
              <a:rPr lang="en-US" altLang="ja-JP" sz="2000" dirty="0">
                <a:latin typeface="メイリオ" panose="020B0604030504040204" pitchFamily="50" charset="-128"/>
                <a:ea typeface="メイリオ" panose="020B0604030504040204" pitchFamily="50" charset="-128"/>
              </a:rPr>
              <a:t>1</a:t>
            </a:r>
            <a:r>
              <a:rPr lang="ja-JP" altLang="en-US" sz="2000" dirty="0">
                <a:latin typeface="メイリオ" panose="020B0604030504040204" pitchFamily="50" charset="-128"/>
                <a:ea typeface="メイリオ" panose="020B0604030504040204" pitchFamily="50" charset="-128"/>
              </a:rPr>
              <a:t>妊</a:t>
            </a:r>
            <a:r>
              <a:rPr lang="en-US" altLang="ja-JP" sz="2000" dirty="0">
                <a:latin typeface="メイリオ" panose="020B0604030504040204" pitchFamily="50" charset="-128"/>
                <a:ea typeface="メイリオ" panose="020B0604030504040204" pitchFamily="50" charset="-128"/>
              </a:rPr>
              <a:t>0</a:t>
            </a:r>
            <a:r>
              <a:rPr lang="ja-JP" altLang="en-US" sz="2000" dirty="0">
                <a:latin typeface="メイリオ" panose="020B0604030504040204" pitchFamily="50" charset="-128"/>
                <a:ea typeface="メイリオ" panose="020B0604030504040204" pitchFamily="50" charset="-128"/>
              </a:rPr>
              <a:t>産。既往歴や合併症は特記なし。</a:t>
            </a:r>
            <a:endParaRPr lang="en-US" altLang="ja-JP" sz="2000" dirty="0">
              <a:latin typeface="メイリオ" panose="020B0604030504040204" pitchFamily="50" charset="-128"/>
              <a:ea typeface="メイリオ" panose="020B0604030504040204" pitchFamily="50" charset="-128"/>
            </a:endParaRPr>
          </a:p>
          <a:p>
            <a:pPr marL="0" indent="0">
              <a:buNone/>
            </a:pPr>
            <a:r>
              <a:rPr lang="ja-JP" altLang="en-US" sz="2000" dirty="0">
                <a:latin typeface="メイリオ" panose="020B0604030504040204" pitchFamily="50" charset="-128"/>
                <a:ea typeface="メイリオ" panose="020B0604030504040204" pitchFamily="50" charset="-128"/>
              </a:rPr>
              <a:t> 自然妊娠。前医で妊婦健診を受け、問題なく経過した。</a:t>
            </a:r>
            <a:endParaRPr lang="en-US" altLang="ja-JP" sz="2000" dirty="0">
              <a:latin typeface="メイリオ" panose="020B0604030504040204" pitchFamily="50" charset="-128"/>
              <a:ea typeface="メイリオ" panose="020B0604030504040204" pitchFamily="50" charset="-128"/>
            </a:endParaRPr>
          </a:p>
          <a:p>
            <a:pPr marL="0" indent="0">
              <a:buNone/>
            </a:pPr>
            <a:r>
              <a:rPr lang="ja-JP" altLang="en-US" sz="2000" dirty="0">
                <a:latin typeface="メイリオ" panose="020B0604030504040204" pitchFamily="50" charset="-128"/>
                <a:ea typeface="メイリオ" panose="020B0604030504040204" pitchFamily="50" charset="-128"/>
              </a:rPr>
              <a:t> 妊娠</a:t>
            </a:r>
            <a:r>
              <a:rPr lang="en-US" altLang="ja-JP" sz="2000" dirty="0">
                <a:latin typeface="メイリオ" panose="020B0604030504040204" pitchFamily="50" charset="-128"/>
                <a:ea typeface="メイリオ" panose="020B0604030504040204" pitchFamily="50" charset="-128"/>
              </a:rPr>
              <a:t>24</a:t>
            </a:r>
            <a:r>
              <a:rPr lang="ja-JP" altLang="en-US" sz="2000" dirty="0">
                <a:latin typeface="メイリオ" panose="020B0604030504040204" pitchFamily="50" charset="-128"/>
                <a:ea typeface="メイリオ" panose="020B0604030504040204" pitchFamily="50" charset="-128"/>
              </a:rPr>
              <a:t>週</a:t>
            </a:r>
            <a:r>
              <a:rPr lang="en-US" altLang="ja-JP" sz="2000" dirty="0">
                <a:latin typeface="メイリオ" panose="020B0604030504040204" pitchFamily="50" charset="-128"/>
                <a:ea typeface="メイリオ" panose="020B0604030504040204" pitchFamily="50" charset="-128"/>
              </a:rPr>
              <a:t>4</a:t>
            </a:r>
            <a:r>
              <a:rPr lang="ja-JP" altLang="en-US" sz="2000" dirty="0">
                <a:latin typeface="メイリオ" panose="020B0604030504040204" pitchFamily="50" charset="-128"/>
                <a:ea typeface="メイリオ" panose="020B0604030504040204" pitchFamily="50" charset="-128"/>
              </a:rPr>
              <a:t>日　出血を主訴に前医を受診し、前期破水の診断で当院へ母体搬送された。</a:t>
            </a:r>
            <a:endParaRPr lang="en-US" altLang="ja-JP" sz="2000" dirty="0">
              <a:latin typeface="メイリオ" panose="020B0604030504040204" pitchFamily="50" charset="-128"/>
              <a:ea typeface="メイリオ" panose="020B0604030504040204" pitchFamily="50" charset="-128"/>
            </a:endParaRPr>
          </a:p>
          <a:p>
            <a:pPr marL="0" indent="0">
              <a:buNone/>
            </a:pPr>
            <a:r>
              <a:rPr lang="ja-JP" altLang="en-US" sz="2000" dirty="0">
                <a:latin typeface="メイリオ" panose="020B0604030504040204" pitchFamily="50" charset="-128"/>
                <a:ea typeface="メイリオ" panose="020B0604030504040204" pitchFamily="50" charset="-128"/>
              </a:rPr>
              <a:t>当院到着時、胎児機能不全と臍帯脱出を認め、全身麻酔下の超緊急帝王切開で児を娩出した。</a:t>
            </a:r>
            <a:endParaRPr lang="en-US" altLang="ja-JP" sz="2000" dirty="0">
              <a:latin typeface="メイリオ" panose="020B0604030504040204" pitchFamily="50" charset="-128"/>
              <a:ea typeface="メイリオ" panose="020B0604030504040204" pitchFamily="50" charset="-128"/>
            </a:endParaRPr>
          </a:p>
          <a:p>
            <a:pPr marL="0" indent="0">
              <a:buNone/>
            </a:pPr>
            <a:endParaRPr lang="en-US" altLang="ja-JP" sz="2000" dirty="0">
              <a:latin typeface="メイリオ" panose="020B0604030504040204" pitchFamily="50" charset="-128"/>
              <a:ea typeface="メイリオ" panose="020B0604030504040204" pitchFamily="50" charset="-128"/>
            </a:endParaRPr>
          </a:p>
          <a:p>
            <a:pPr marL="0" indent="0">
              <a:buNone/>
            </a:pPr>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出生歴</a:t>
            </a:r>
            <a:r>
              <a:rPr lang="en-US" altLang="ja-JP" sz="2000" dirty="0">
                <a:latin typeface="メイリオ" panose="020B0604030504040204" pitchFamily="50" charset="-128"/>
                <a:ea typeface="メイリオ" panose="020B0604030504040204" pitchFamily="50" charset="-128"/>
              </a:rPr>
              <a:t>】</a:t>
            </a:r>
          </a:p>
          <a:p>
            <a:pPr marL="0" indent="0">
              <a:buNone/>
            </a:pPr>
            <a:r>
              <a:rPr lang="ja-JP" altLang="en-US" sz="2000" dirty="0">
                <a:latin typeface="メイリオ" panose="020B0604030504040204" pitchFamily="50" charset="-128"/>
                <a:ea typeface="メイリオ" panose="020B0604030504040204" pitchFamily="50" charset="-128"/>
              </a:rPr>
              <a:t> 在胎</a:t>
            </a:r>
            <a:r>
              <a:rPr lang="en-US" altLang="ja-JP" sz="2000" dirty="0">
                <a:latin typeface="メイリオ" panose="020B0604030504040204" pitchFamily="50" charset="-128"/>
                <a:ea typeface="メイリオ" panose="020B0604030504040204" pitchFamily="50" charset="-128"/>
              </a:rPr>
              <a:t>24</a:t>
            </a:r>
            <a:r>
              <a:rPr lang="ja-JP" altLang="en-US" sz="2000" dirty="0">
                <a:latin typeface="メイリオ" panose="020B0604030504040204" pitchFamily="50" charset="-128"/>
                <a:ea typeface="メイリオ" panose="020B0604030504040204" pitchFamily="50" charset="-128"/>
              </a:rPr>
              <a:t>週</a:t>
            </a:r>
            <a:r>
              <a:rPr lang="en-US" altLang="ja-JP" sz="2000" dirty="0">
                <a:latin typeface="メイリオ" panose="020B0604030504040204" pitchFamily="50" charset="-128"/>
                <a:ea typeface="メイリオ" panose="020B0604030504040204" pitchFamily="50" charset="-128"/>
              </a:rPr>
              <a:t>4</a:t>
            </a:r>
            <a:r>
              <a:rPr lang="ja-JP" altLang="en-US" sz="2000" dirty="0">
                <a:latin typeface="メイリオ" panose="020B0604030504040204" pitchFamily="50" charset="-128"/>
                <a:ea typeface="メイリオ" panose="020B0604030504040204" pitchFamily="50" charset="-128"/>
              </a:rPr>
              <a:t>日、出生体重 </a:t>
            </a:r>
            <a:r>
              <a:rPr lang="en-US" altLang="ja-JP" sz="2000" dirty="0">
                <a:latin typeface="メイリオ" panose="020B0604030504040204" pitchFamily="50" charset="-128"/>
                <a:ea typeface="メイリオ" panose="020B0604030504040204" pitchFamily="50" charset="-128"/>
              </a:rPr>
              <a:t>509g</a:t>
            </a:r>
            <a:r>
              <a:rPr lang="ja-JP" altLang="en-US" sz="2000" dirty="0">
                <a:latin typeface="メイリオ" panose="020B0604030504040204" pitchFamily="50" charset="-128"/>
                <a:ea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rPr>
              <a:t>Apgar score</a:t>
            </a:r>
            <a:r>
              <a:rPr lang="ja-JP" altLang="en-US" sz="2000" dirty="0">
                <a:latin typeface="メイリオ" panose="020B0604030504040204" pitchFamily="50" charset="-128"/>
                <a:ea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rPr>
              <a:t>2</a:t>
            </a:r>
            <a:r>
              <a:rPr lang="ja-JP" altLang="en-US" sz="2000" dirty="0">
                <a:latin typeface="メイリオ" panose="020B0604030504040204" pitchFamily="50" charset="-128"/>
                <a:ea typeface="メイリオ" panose="020B0604030504040204" pitchFamily="50" charset="-128"/>
              </a:rPr>
              <a:t>点</a:t>
            </a:r>
            <a:r>
              <a:rPr lang="en-US" altLang="ja-JP" sz="2000" dirty="0">
                <a:latin typeface="メイリオ" panose="020B0604030504040204" pitchFamily="50" charset="-128"/>
                <a:ea typeface="メイリオ" panose="020B0604030504040204" pitchFamily="50" charset="-128"/>
              </a:rPr>
              <a:t>/4</a:t>
            </a:r>
            <a:r>
              <a:rPr lang="ja-JP" altLang="en-US" sz="2000" dirty="0">
                <a:latin typeface="メイリオ" panose="020B0604030504040204" pitchFamily="50" charset="-128"/>
                <a:ea typeface="メイリオ" panose="020B0604030504040204" pitchFamily="50" charset="-128"/>
              </a:rPr>
              <a:t>点</a:t>
            </a:r>
            <a:r>
              <a:rPr lang="en-US" altLang="ja-JP" sz="2000" dirty="0">
                <a:latin typeface="メイリオ" panose="020B0604030504040204" pitchFamily="50" charset="-128"/>
                <a:ea typeface="メイリオ" panose="020B0604030504040204" pitchFamily="50" charset="-128"/>
              </a:rPr>
              <a:t>/4</a:t>
            </a:r>
            <a:r>
              <a:rPr lang="ja-JP" altLang="en-US" sz="2000" dirty="0">
                <a:latin typeface="メイリオ" panose="020B0604030504040204" pitchFamily="50" charset="-128"/>
                <a:ea typeface="メイリオ" panose="020B0604030504040204" pitchFamily="50" charset="-128"/>
              </a:rPr>
              <a:t>点</a:t>
            </a:r>
            <a:endParaRPr lang="en-US" altLang="ja-JP" sz="2000" dirty="0">
              <a:latin typeface="メイリオ" panose="020B0604030504040204" pitchFamily="50" charset="-128"/>
              <a:ea typeface="メイリオ" panose="020B0604030504040204" pitchFamily="50" charset="-128"/>
            </a:endParaRPr>
          </a:p>
          <a:p>
            <a:pPr marL="0" indent="0">
              <a:buNone/>
            </a:pPr>
            <a:r>
              <a:rPr lang="ja-JP" altLang="en-US" sz="2000" dirty="0">
                <a:latin typeface="メイリオ" panose="020B0604030504040204" pitchFamily="50" charset="-128"/>
                <a:ea typeface="メイリオ" panose="020B0604030504040204" pitchFamily="50" charset="-128"/>
              </a:rPr>
              <a:t>啼泣なく、筋緊張低下あり、心拍＜</a:t>
            </a:r>
            <a:r>
              <a:rPr lang="en-US" altLang="ja-JP" sz="2000" dirty="0">
                <a:latin typeface="メイリオ" panose="020B0604030504040204" pitchFamily="50" charset="-128"/>
                <a:ea typeface="メイリオ" panose="020B0604030504040204" pitchFamily="50" charset="-128"/>
              </a:rPr>
              <a:t>100bpm</a:t>
            </a:r>
            <a:r>
              <a:rPr lang="ja-JP" altLang="en-US" sz="2000" dirty="0">
                <a:latin typeface="メイリオ" panose="020B0604030504040204" pitchFamily="50" charset="-128"/>
                <a:ea typeface="メイリオ" panose="020B0604030504040204" pitchFamily="50" charset="-128"/>
              </a:rPr>
              <a:t>のため速やかに陽圧換気を開始（</a:t>
            </a:r>
            <a:r>
              <a:rPr lang="en-US" altLang="ja-JP" sz="2000" dirty="0">
                <a:latin typeface="メイリオ" panose="020B0604030504040204" pitchFamily="50" charset="-128"/>
                <a:ea typeface="メイリオ" panose="020B0604030504040204" pitchFamily="50" charset="-128"/>
              </a:rPr>
              <a:t>FiO2 0.4</a:t>
            </a:r>
            <a:r>
              <a:rPr lang="ja-JP" altLang="en-US" sz="2000" dirty="0">
                <a:latin typeface="メイリオ" panose="020B0604030504040204" pitchFamily="50" charset="-128"/>
                <a:ea typeface="メイリオ" panose="020B0604030504040204" pitchFamily="50" charset="-128"/>
              </a:rPr>
              <a:t>）した。</a:t>
            </a:r>
            <a:endParaRPr lang="en-US" altLang="ja-JP" sz="2000" dirty="0">
              <a:latin typeface="メイリオ" panose="020B0604030504040204" pitchFamily="50" charset="-128"/>
              <a:ea typeface="メイリオ" panose="020B0604030504040204" pitchFamily="50" charset="-128"/>
            </a:endParaRPr>
          </a:p>
          <a:p>
            <a:pPr marL="0" indent="0">
              <a:buNone/>
            </a:pPr>
            <a:r>
              <a:rPr lang="ja-JP" altLang="en-US" sz="2000" dirty="0">
                <a:latin typeface="メイリオ" panose="020B0604030504040204" pitchFamily="50" charset="-128"/>
                <a:ea typeface="メイリオ" panose="020B0604030504040204" pitchFamily="50" charset="-128"/>
              </a:rPr>
              <a:t>生後</a:t>
            </a:r>
            <a:r>
              <a:rPr lang="en-US" altLang="ja-JP" sz="2000" dirty="0">
                <a:latin typeface="メイリオ" panose="020B0604030504040204" pitchFamily="50" charset="-128"/>
                <a:ea typeface="メイリオ" panose="020B0604030504040204" pitchFamily="50" charset="-128"/>
              </a:rPr>
              <a:t>1</a:t>
            </a:r>
            <a:r>
              <a:rPr lang="ja-JP" altLang="en-US" sz="2000" dirty="0">
                <a:latin typeface="メイリオ" panose="020B0604030504040204" pitchFamily="50" charset="-128"/>
                <a:ea typeface="メイリオ" panose="020B0604030504040204" pitchFamily="50" charset="-128"/>
              </a:rPr>
              <a:t>分に心拍＞</a:t>
            </a:r>
            <a:r>
              <a:rPr lang="en-US" altLang="ja-JP" sz="2000" dirty="0">
                <a:latin typeface="メイリオ" panose="020B0604030504040204" pitchFamily="50" charset="-128"/>
                <a:ea typeface="メイリオ" panose="020B0604030504040204" pitchFamily="50" charset="-128"/>
              </a:rPr>
              <a:t>100bpm</a:t>
            </a:r>
            <a:r>
              <a:rPr lang="ja-JP" altLang="en-US" sz="2000" dirty="0">
                <a:latin typeface="メイリオ" panose="020B0604030504040204" pitchFamily="50" charset="-128"/>
                <a:ea typeface="メイリオ" panose="020B0604030504040204" pitchFamily="50" charset="-128"/>
              </a:rPr>
              <a:t>に改善したが自発呼吸なく、</a:t>
            </a:r>
            <a:r>
              <a:rPr lang="en-US" altLang="ja-JP" sz="2000" dirty="0">
                <a:latin typeface="メイリオ" panose="020B0604030504040204" pitchFamily="50" charset="-128"/>
                <a:ea typeface="メイリオ" panose="020B0604030504040204" pitchFamily="50" charset="-128"/>
              </a:rPr>
              <a:t>SpO2</a:t>
            </a:r>
            <a:r>
              <a:rPr lang="ja-JP" altLang="en-US" sz="2000" dirty="0">
                <a:latin typeface="メイリオ" panose="020B0604030504040204" pitchFamily="50" charset="-128"/>
                <a:ea typeface="メイリオ" panose="020B0604030504040204" pitchFamily="50" charset="-128"/>
              </a:rPr>
              <a:t>の上昇乏しいため</a:t>
            </a:r>
            <a:r>
              <a:rPr lang="en-US" altLang="ja-JP" sz="2000" dirty="0">
                <a:latin typeface="メイリオ" panose="020B0604030504040204" pitchFamily="50" charset="-128"/>
                <a:ea typeface="メイリオ" panose="020B0604030504040204" pitchFamily="50" charset="-128"/>
              </a:rPr>
              <a:t>FiO2 1.0</a:t>
            </a:r>
            <a:r>
              <a:rPr lang="ja-JP" altLang="en-US" sz="2000" dirty="0" err="1">
                <a:latin typeface="メイリオ" panose="020B0604030504040204" pitchFamily="50" charset="-128"/>
                <a:ea typeface="メイリオ" panose="020B0604030504040204" pitchFamily="50" charset="-128"/>
              </a:rPr>
              <a:t>まで</a:t>
            </a:r>
            <a:r>
              <a:rPr lang="ja-JP" altLang="en-US" sz="2000" dirty="0">
                <a:latin typeface="メイリオ" panose="020B0604030504040204" pitchFamily="50" charset="-128"/>
                <a:ea typeface="メイリオ" panose="020B0604030504040204" pitchFamily="50" charset="-128"/>
              </a:rPr>
              <a:t>使用した。</a:t>
            </a:r>
            <a:endParaRPr lang="en-US" altLang="ja-JP" sz="2000" dirty="0">
              <a:latin typeface="メイリオ" panose="020B0604030504040204" pitchFamily="50" charset="-128"/>
              <a:ea typeface="メイリオ" panose="020B0604030504040204" pitchFamily="50" charset="-128"/>
            </a:endParaRPr>
          </a:p>
          <a:p>
            <a:pPr marL="0" indent="0">
              <a:buNone/>
            </a:pPr>
            <a:r>
              <a:rPr lang="ja-JP" altLang="en-US" sz="2000" dirty="0">
                <a:latin typeface="メイリオ" panose="020B0604030504040204" pitchFamily="50" charset="-128"/>
                <a:ea typeface="メイリオ" panose="020B0604030504040204" pitchFamily="50" charset="-128"/>
              </a:rPr>
              <a:t>生後</a:t>
            </a:r>
            <a:r>
              <a:rPr lang="en-US" altLang="ja-JP" sz="2000" dirty="0">
                <a:latin typeface="メイリオ" panose="020B0604030504040204" pitchFamily="50" charset="-128"/>
                <a:ea typeface="メイリオ" panose="020B0604030504040204" pitchFamily="50" charset="-128"/>
              </a:rPr>
              <a:t>7</a:t>
            </a:r>
            <a:r>
              <a:rPr lang="ja-JP" altLang="en-US" sz="2000" dirty="0">
                <a:latin typeface="メイリオ" panose="020B0604030504040204" pitchFamily="50" charset="-128"/>
                <a:ea typeface="メイリオ" panose="020B0604030504040204" pitchFamily="50" charset="-128"/>
              </a:rPr>
              <a:t>分に気管挿管を行い、生後</a:t>
            </a:r>
            <a:r>
              <a:rPr lang="en-US" altLang="ja-JP" sz="2000" dirty="0">
                <a:latin typeface="メイリオ" panose="020B0604030504040204" pitchFamily="50" charset="-128"/>
                <a:ea typeface="メイリオ" panose="020B0604030504040204" pitchFamily="50" charset="-128"/>
              </a:rPr>
              <a:t>14</a:t>
            </a:r>
            <a:r>
              <a:rPr lang="ja-JP" altLang="en-US" sz="2000" dirty="0">
                <a:latin typeface="メイリオ" panose="020B0604030504040204" pitchFamily="50" charset="-128"/>
                <a:ea typeface="メイリオ" panose="020B0604030504040204" pitchFamily="50" charset="-128"/>
              </a:rPr>
              <a:t>分に人工肺サーファクタントを</a:t>
            </a:r>
            <a:r>
              <a:rPr lang="en-US" altLang="ja-JP" sz="2000" dirty="0">
                <a:latin typeface="メイリオ" panose="020B0604030504040204" pitchFamily="50" charset="-128"/>
                <a:ea typeface="メイリオ" panose="020B0604030504040204" pitchFamily="50" charset="-128"/>
              </a:rPr>
              <a:t>1V</a:t>
            </a:r>
            <a:r>
              <a:rPr lang="ja-JP" altLang="en-US" sz="2000" dirty="0">
                <a:latin typeface="メイリオ" panose="020B0604030504040204" pitchFamily="50" charset="-128"/>
                <a:ea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rPr>
              <a:t>3</a:t>
            </a:r>
            <a:r>
              <a:rPr lang="ja-JP" altLang="en-US" sz="2000" dirty="0">
                <a:latin typeface="メイリオ" panose="020B0604030504040204" pitchFamily="50" charset="-128"/>
                <a:ea typeface="メイリオ" panose="020B0604030504040204" pitchFamily="50" charset="-128"/>
              </a:rPr>
              <a:t>方向に散布した。</a:t>
            </a:r>
            <a:endParaRPr lang="en-US" altLang="ja-JP" sz="2000" dirty="0">
              <a:latin typeface="メイリオ" panose="020B0604030504040204" pitchFamily="50" charset="-128"/>
              <a:ea typeface="メイリオ" panose="020B0604030504040204" pitchFamily="50" charset="-128"/>
            </a:endParaRPr>
          </a:p>
          <a:p>
            <a:pPr marL="0" indent="0">
              <a:buNone/>
            </a:pPr>
            <a:r>
              <a:rPr lang="ja-JP" altLang="en-US" sz="2000" dirty="0">
                <a:latin typeface="メイリオ" panose="020B0604030504040204" pitchFamily="50" charset="-128"/>
                <a:ea typeface="メイリオ" panose="020B0604030504040204" pitchFamily="50" charset="-128"/>
              </a:rPr>
              <a:t>散布後も酸素需要は高く、</a:t>
            </a:r>
            <a:r>
              <a:rPr lang="en-US" altLang="ja-JP" sz="2000" dirty="0">
                <a:latin typeface="メイリオ" panose="020B0604030504040204" pitchFamily="50" charset="-128"/>
                <a:ea typeface="メイリオ" panose="020B0604030504040204" pitchFamily="50" charset="-128"/>
              </a:rPr>
              <a:t>FiO2 0.8</a:t>
            </a:r>
            <a:r>
              <a:rPr lang="ja-JP" altLang="en-US" sz="2000" dirty="0">
                <a:latin typeface="メイリオ" panose="020B0604030504040204" pitchFamily="50" charset="-128"/>
                <a:ea typeface="メイリオ" panose="020B0604030504040204" pitchFamily="50" charset="-128"/>
              </a:rPr>
              <a:t>使用しながら、早産・超低出生体重児のため</a:t>
            </a:r>
            <a:r>
              <a:rPr lang="en-US" altLang="ja-JP" sz="2000" dirty="0">
                <a:latin typeface="メイリオ" panose="020B0604030504040204" pitchFamily="50" charset="-128"/>
                <a:ea typeface="メイリオ" panose="020B0604030504040204" pitchFamily="50" charset="-128"/>
              </a:rPr>
              <a:t>NICU</a:t>
            </a:r>
            <a:r>
              <a:rPr lang="ja-JP" altLang="en-US" sz="2000" dirty="0">
                <a:latin typeface="メイリオ" panose="020B0604030504040204" pitchFamily="50" charset="-128"/>
                <a:ea typeface="メイリオ" panose="020B0604030504040204" pitchFamily="50" charset="-128"/>
              </a:rPr>
              <a:t>に入室した。</a:t>
            </a:r>
          </a:p>
        </p:txBody>
      </p:sp>
    </p:spTree>
    <p:extLst>
      <p:ext uri="{BB962C8B-B14F-4D97-AF65-F5344CB8AC3E}">
        <p14:creationId xmlns:p14="http://schemas.microsoft.com/office/powerpoint/2010/main" val="17047221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4E9410E-9BFB-45A5-ECE3-73B1F8CA0C84}"/>
              </a:ext>
            </a:extLst>
          </p:cNvPr>
          <p:cNvSpPr>
            <a:spLocks noGrp="1"/>
          </p:cNvSpPr>
          <p:nvPr>
            <p:ph idx="1"/>
          </p:nvPr>
        </p:nvSpPr>
        <p:spPr>
          <a:xfrm>
            <a:off x="961586" y="536085"/>
            <a:ext cx="2936044" cy="4413103"/>
          </a:xfrm>
        </p:spPr>
        <p:txBody>
          <a:bodyPr>
            <a:normAutofit/>
          </a:bodyPr>
          <a:lstStyle/>
          <a:p>
            <a:r>
              <a:rPr kumimoji="1" lang="ja-JP" altLang="en-US" sz="1800" b="1" dirty="0">
                <a:latin typeface="+mn-ea"/>
              </a:rPr>
              <a:t>脳室内出血の危険因子</a:t>
            </a:r>
            <a:endParaRPr lang="en-US" altLang="ja-JP" sz="1800" b="1" dirty="0">
              <a:latin typeface="+mn-ea"/>
            </a:endParaRPr>
          </a:p>
          <a:p>
            <a:pPr marL="0" indent="0">
              <a:buNone/>
            </a:pPr>
            <a:r>
              <a:rPr lang="ja-JP" altLang="en-US" sz="1800" dirty="0">
                <a:latin typeface="+mn-ea"/>
              </a:rPr>
              <a:t>　絨毛膜炎</a:t>
            </a:r>
            <a:endParaRPr lang="en-US" altLang="ja-JP" sz="1800" dirty="0">
              <a:latin typeface="+mn-ea"/>
            </a:endParaRPr>
          </a:p>
          <a:p>
            <a:pPr marL="0" indent="0">
              <a:buNone/>
            </a:pPr>
            <a:r>
              <a:rPr lang="ja-JP" altLang="en-US" sz="1800" dirty="0">
                <a:latin typeface="+mn-ea"/>
              </a:rPr>
              <a:t>　</a:t>
            </a:r>
            <a:r>
              <a:rPr lang="ja-JP" altLang="en-US" sz="1800" dirty="0">
                <a:solidFill>
                  <a:srgbClr val="FF0000"/>
                </a:solidFill>
                <a:latin typeface="+mn-ea"/>
              </a:rPr>
              <a:t>低血圧</a:t>
            </a:r>
            <a:endParaRPr lang="en-US" altLang="ja-JP" sz="1800" dirty="0">
              <a:solidFill>
                <a:srgbClr val="FF0000"/>
              </a:solidFill>
              <a:latin typeface="+mn-ea"/>
            </a:endParaRPr>
          </a:p>
          <a:p>
            <a:pPr marL="0" indent="0">
              <a:buNone/>
            </a:pPr>
            <a:r>
              <a:rPr lang="ja-JP" altLang="en-US" sz="1800" dirty="0">
                <a:latin typeface="+mn-ea"/>
              </a:rPr>
              <a:t>　高</a:t>
            </a:r>
            <a:r>
              <a:rPr lang="en-US" altLang="ja-JP" sz="1800" dirty="0">
                <a:latin typeface="+mn-ea"/>
              </a:rPr>
              <a:t>CO2</a:t>
            </a:r>
            <a:r>
              <a:rPr lang="ja-JP" altLang="en-US" sz="1800" dirty="0">
                <a:latin typeface="+mn-ea"/>
              </a:rPr>
              <a:t>血症</a:t>
            </a:r>
            <a:endParaRPr lang="en-US" altLang="ja-JP" sz="1800" dirty="0">
              <a:latin typeface="+mn-ea"/>
            </a:endParaRPr>
          </a:p>
          <a:p>
            <a:pPr marL="0" indent="0">
              <a:buNone/>
            </a:pPr>
            <a:r>
              <a:rPr lang="ja-JP" altLang="en-US" sz="1800" dirty="0">
                <a:latin typeface="+mn-ea"/>
              </a:rPr>
              <a:t>　</a:t>
            </a:r>
            <a:r>
              <a:rPr lang="en-US" altLang="ja-JP" sz="1800" dirty="0">
                <a:solidFill>
                  <a:srgbClr val="FF0000"/>
                </a:solidFill>
                <a:latin typeface="+mn-ea"/>
              </a:rPr>
              <a:t>BE</a:t>
            </a:r>
            <a:r>
              <a:rPr lang="ja-JP" altLang="en-US" sz="1800" dirty="0">
                <a:solidFill>
                  <a:srgbClr val="FF0000"/>
                </a:solidFill>
                <a:latin typeface="+mn-ea"/>
              </a:rPr>
              <a:t>が大きい</a:t>
            </a:r>
            <a:endParaRPr lang="en-US" altLang="ja-JP" sz="1800" dirty="0">
              <a:solidFill>
                <a:srgbClr val="FF0000"/>
              </a:solidFill>
              <a:latin typeface="+mn-ea"/>
            </a:endParaRPr>
          </a:p>
          <a:p>
            <a:pPr marL="0" indent="0">
              <a:buNone/>
            </a:pPr>
            <a:r>
              <a:rPr lang="ja-JP" altLang="en-US" sz="1800" dirty="0">
                <a:latin typeface="+mn-ea"/>
              </a:rPr>
              <a:t>　脳組織の酸素化低下</a:t>
            </a:r>
            <a:endParaRPr lang="en-US" altLang="ja-JP" sz="1800" dirty="0">
              <a:latin typeface="+mn-ea"/>
            </a:endParaRPr>
          </a:p>
          <a:p>
            <a:pPr marL="0" indent="0">
              <a:buNone/>
            </a:pPr>
            <a:r>
              <a:rPr lang="ja-JP" altLang="en-US" sz="1800" dirty="0">
                <a:latin typeface="+mn-ea"/>
              </a:rPr>
              <a:t>　</a:t>
            </a:r>
            <a:r>
              <a:rPr lang="ja-JP" altLang="en-US" sz="1800" dirty="0">
                <a:solidFill>
                  <a:srgbClr val="FF0000"/>
                </a:solidFill>
                <a:latin typeface="+mn-ea"/>
              </a:rPr>
              <a:t>動脈管開存症</a:t>
            </a:r>
            <a:endParaRPr lang="en-US" altLang="ja-JP" sz="1800" dirty="0">
              <a:solidFill>
                <a:srgbClr val="FF0000"/>
              </a:solidFill>
              <a:latin typeface="+mn-ea"/>
            </a:endParaRPr>
          </a:p>
          <a:p>
            <a:pPr marL="0" indent="0">
              <a:buNone/>
            </a:pPr>
            <a:r>
              <a:rPr lang="ja-JP" altLang="en-US" sz="1800" dirty="0">
                <a:latin typeface="+mn-ea"/>
              </a:rPr>
              <a:t>　高</a:t>
            </a:r>
            <a:r>
              <a:rPr lang="en-US" altLang="ja-JP" sz="1800" dirty="0">
                <a:latin typeface="+mn-ea"/>
              </a:rPr>
              <a:t>Na</a:t>
            </a:r>
            <a:r>
              <a:rPr lang="ja-JP" altLang="en-US" sz="1800" dirty="0">
                <a:latin typeface="+mn-ea"/>
              </a:rPr>
              <a:t>血症</a:t>
            </a:r>
            <a:endParaRPr lang="en-US" altLang="ja-JP" sz="1800" dirty="0">
              <a:latin typeface="+mn-ea"/>
            </a:endParaRPr>
          </a:p>
          <a:p>
            <a:pPr marL="0" indent="0">
              <a:buNone/>
            </a:pPr>
            <a:r>
              <a:rPr lang="ja-JP" altLang="en-US" sz="1800" dirty="0">
                <a:latin typeface="+mn-ea"/>
              </a:rPr>
              <a:t>　低血糖</a:t>
            </a:r>
            <a:endParaRPr lang="en-US" altLang="ja-JP" sz="1800" dirty="0">
              <a:latin typeface="+mn-ea"/>
            </a:endParaRPr>
          </a:p>
          <a:p>
            <a:pPr marL="0" indent="0">
              <a:buNone/>
            </a:pPr>
            <a:r>
              <a:rPr lang="ja-JP" altLang="en-US" sz="1800" dirty="0">
                <a:latin typeface="+mn-ea"/>
              </a:rPr>
              <a:t>　血小板低下</a:t>
            </a:r>
            <a:endParaRPr lang="en-US" altLang="ja-JP" sz="1800" dirty="0">
              <a:latin typeface="+mn-ea"/>
            </a:endParaRPr>
          </a:p>
          <a:p>
            <a:pPr marL="0" indent="0">
              <a:buNone/>
            </a:pPr>
            <a:r>
              <a:rPr lang="ja-JP" altLang="en-US" sz="1800" dirty="0">
                <a:latin typeface="+mn-ea"/>
              </a:rPr>
              <a:t>　</a:t>
            </a:r>
            <a:r>
              <a:rPr lang="ja-JP" altLang="en-US" sz="1800" dirty="0">
                <a:solidFill>
                  <a:srgbClr val="FF0000"/>
                </a:solidFill>
                <a:latin typeface="+mn-ea"/>
              </a:rPr>
              <a:t>貧血</a:t>
            </a:r>
            <a:endParaRPr lang="en-US" altLang="ja-JP" sz="1800" dirty="0">
              <a:solidFill>
                <a:srgbClr val="FF0000"/>
              </a:solidFill>
              <a:latin typeface="+mn-ea"/>
            </a:endParaRPr>
          </a:p>
          <a:p>
            <a:endParaRPr kumimoji="1" lang="en-US" altLang="ja-JP" sz="1800" dirty="0">
              <a:latin typeface="+mn-ea"/>
            </a:endParaRPr>
          </a:p>
        </p:txBody>
      </p:sp>
      <p:sp>
        <p:nvSpPr>
          <p:cNvPr id="4" name="コンテンツ プレースホルダー 2">
            <a:extLst>
              <a:ext uri="{FF2B5EF4-FFF2-40B4-BE49-F238E27FC236}">
                <a16:creationId xmlns:a16="http://schemas.microsoft.com/office/drawing/2014/main" id="{94E9410E-9BFB-45A5-ECE3-73B1F8CA0C84}"/>
              </a:ext>
            </a:extLst>
          </p:cNvPr>
          <p:cNvSpPr txBox="1">
            <a:spLocks/>
          </p:cNvSpPr>
          <p:nvPr/>
        </p:nvSpPr>
        <p:spPr>
          <a:xfrm>
            <a:off x="6794696" y="536085"/>
            <a:ext cx="4749604" cy="4413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r>
              <a:rPr lang="ja-JP" altLang="en-US" sz="1800" b="1" dirty="0">
                <a:latin typeface="+mn-ea"/>
              </a:rPr>
              <a:t>脳室内出血のリスクを減らす方法</a:t>
            </a:r>
            <a:endParaRPr lang="en-US" altLang="ja-JP" sz="1800" b="1" dirty="0">
              <a:latin typeface="+mn-ea"/>
            </a:endParaRPr>
          </a:p>
          <a:p>
            <a:pPr marL="0" indent="0">
              <a:buFont typeface="Arial" panose="020B0604020202020204" pitchFamily="34" charset="0"/>
              <a:buNone/>
            </a:pPr>
            <a:r>
              <a:rPr lang="ja-JP" altLang="en-US" sz="1800" dirty="0">
                <a:latin typeface="+mn-ea"/>
              </a:rPr>
              <a:t>　</a:t>
            </a:r>
            <a:r>
              <a:rPr lang="ja-JP" altLang="en-US" sz="1800" dirty="0">
                <a:solidFill>
                  <a:srgbClr val="0070C0"/>
                </a:solidFill>
                <a:latin typeface="+mn-ea"/>
              </a:rPr>
              <a:t>出生前の母体へのステロイド投与</a:t>
            </a:r>
            <a:endParaRPr lang="en-US" altLang="ja-JP" sz="1800" dirty="0">
              <a:solidFill>
                <a:srgbClr val="0070C0"/>
              </a:solidFill>
              <a:latin typeface="+mn-ea"/>
            </a:endParaRPr>
          </a:p>
          <a:p>
            <a:pPr marL="0" indent="0">
              <a:buFont typeface="Arial" panose="020B0604020202020204" pitchFamily="34" charset="0"/>
              <a:buNone/>
            </a:pPr>
            <a:r>
              <a:rPr lang="ja-JP" altLang="en-US" sz="1800" dirty="0">
                <a:latin typeface="+mn-ea"/>
              </a:rPr>
              <a:t>　帝王切開分娩</a:t>
            </a:r>
            <a:endParaRPr lang="en-US" altLang="ja-JP" sz="1800" dirty="0">
              <a:latin typeface="+mn-ea"/>
            </a:endParaRPr>
          </a:p>
          <a:p>
            <a:pPr marL="0" indent="0">
              <a:buFont typeface="Arial" panose="020B0604020202020204" pitchFamily="34" charset="0"/>
              <a:buNone/>
            </a:pPr>
            <a:r>
              <a:rPr lang="ja-JP" altLang="en-US" sz="1800" dirty="0">
                <a:latin typeface="+mn-ea"/>
              </a:rPr>
              <a:t>　</a:t>
            </a:r>
            <a:r>
              <a:rPr lang="ja-JP" altLang="en-US" sz="1800" dirty="0">
                <a:solidFill>
                  <a:srgbClr val="0070C0"/>
                </a:solidFill>
                <a:latin typeface="+mn-ea"/>
              </a:rPr>
              <a:t>インドメタシン予防投与</a:t>
            </a:r>
            <a:endParaRPr lang="en-US" altLang="ja-JP" sz="1800" dirty="0">
              <a:solidFill>
                <a:srgbClr val="0070C0"/>
              </a:solidFill>
              <a:latin typeface="+mn-ea"/>
            </a:endParaRPr>
          </a:p>
          <a:p>
            <a:pPr marL="0" indent="0">
              <a:buFont typeface="Arial" panose="020B0604020202020204" pitchFamily="34" charset="0"/>
              <a:buNone/>
            </a:pPr>
            <a:r>
              <a:rPr lang="ja-JP" altLang="en-US" sz="1800" dirty="0">
                <a:latin typeface="+mn-ea"/>
              </a:rPr>
              <a:t>　</a:t>
            </a:r>
            <a:endParaRPr lang="en-US" altLang="ja-JP" sz="1800" dirty="0">
              <a:latin typeface="+mn-ea"/>
            </a:endParaRPr>
          </a:p>
        </p:txBody>
      </p:sp>
    </p:spTree>
    <p:extLst>
      <p:ext uri="{BB962C8B-B14F-4D97-AF65-F5344CB8AC3E}">
        <p14:creationId xmlns:p14="http://schemas.microsoft.com/office/powerpoint/2010/main" val="33107962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A214015D-D6C5-BBD9-3769-20087BE24B13}"/>
              </a:ext>
            </a:extLst>
          </p:cNvPr>
          <p:cNvPicPr>
            <a:picLocks noGrp="1" noChangeAspect="1"/>
          </p:cNvPicPr>
          <p:nvPr>
            <p:ph idx="1"/>
          </p:nvPr>
        </p:nvPicPr>
        <p:blipFill>
          <a:blip r:embed="rId3"/>
          <a:stretch>
            <a:fillRect/>
          </a:stretch>
        </p:blipFill>
        <p:spPr>
          <a:xfrm>
            <a:off x="8456873" y="191135"/>
            <a:ext cx="3736263" cy="6666865"/>
          </a:xfrm>
        </p:spPr>
      </p:pic>
      <p:sp>
        <p:nvSpPr>
          <p:cNvPr id="2" name="テキスト ボックス 1"/>
          <p:cNvSpPr txBox="1"/>
          <p:nvPr/>
        </p:nvSpPr>
        <p:spPr>
          <a:xfrm>
            <a:off x="411480" y="420880"/>
            <a:ext cx="3097530" cy="369332"/>
          </a:xfrm>
          <a:prstGeom prst="rect">
            <a:avLst/>
          </a:prstGeom>
          <a:noFill/>
        </p:spPr>
        <p:txBody>
          <a:bodyPr wrap="square" rtlCol="0">
            <a:spAutoFit/>
          </a:bodyPr>
          <a:lstStyle/>
          <a:p>
            <a:r>
              <a:rPr kumimoji="1" lang="ja-JP" altLang="en-US" dirty="0"/>
              <a:t>内大脳静脈のゆらぎ</a:t>
            </a:r>
          </a:p>
        </p:txBody>
      </p:sp>
      <p:sp>
        <p:nvSpPr>
          <p:cNvPr id="4" name="テキスト ボックス 3"/>
          <p:cNvSpPr txBox="1"/>
          <p:nvPr/>
        </p:nvSpPr>
        <p:spPr>
          <a:xfrm>
            <a:off x="194310" y="2514798"/>
            <a:ext cx="9063990" cy="954107"/>
          </a:xfrm>
          <a:prstGeom prst="rect">
            <a:avLst/>
          </a:prstGeom>
          <a:noFill/>
        </p:spPr>
        <p:txBody>
          <a:bodyPr wrap="square" rtlCol="0">
            <a:spAutoFit/>
          </a:bodyPr>
          <a:lstStyle/>
          <a:p>
            <a:r>
              <a:rPr lang="en" altLang="ja-JP" sz="1400" dirty="0">
                <a:latin typeface="+mn-ea"/>
              </a:rPr>
              <a:t>Grade0</a:t>
            </a:r>
            <a:r>
              <a:rPr lang="ja-JP" altLang="en-US" sz="1400" dirty="0">
                <a:latin typeface="+mn-ea"/>
              </a:rPr>
              <a:t>：血流速度が一定</a:t>
            </a:r>
            <a:r>
              <a:rPr lang="ja-JP" altLang="en-US" sz="1400" dirty="0" err="1">
                <a:latin typeface="+mn-ea"/>
              </a:rPr>
              <a:t>で</a:t>
            </a:r>
            <a:r>
              <a:rPr lang="ja-JP" altLang="en-US" sz="1400" dirty="0">
                <a:latin typeface="+mn-ea"/>
              </a:rPr>
              <a:t>定常流波形</a:t>
            </a:r>
            <a:r>
              <a:rPr lang="ja-JP" altLang="en-US" sz="1400" dirty="0" err="1">
                <a:latin typeface="+mn-ea"/>
              </a:rPr>
              <a:t>で</a:t>
            </a:r>
            <a:r>
              <a:rPr lang="ja-JP" altLang="en-US" sz="1400" dirty="0">
                <a:latin typeface="+mn-ea"/>
              </a:rPr>
              <a:t>あるもの</a:t>
            </a:r>
            <a:endParaRPr lang="en-US" altLang="ja-JP" sz="1400" dirty="0">
              <a:latin typeface="+mn-ea"/>
            </a:endParaRPr>
          </a:p>
          <a:p>
            <a:r>
              <a:rPr lang="en" altLang="ja-JP" sz="1400" dirty="0">
                <a:latin typeface="+mn-ea"/>
              </a:rPr>
              <a:t>Grade1</a:t>
            </a:r>
            <a:r>
              <a:rPr lang="ja-JP" altLang="en-US" sz="1400" dirty="0">
                <a:latin typeface="+mn-ea"/>
              </a:rPr>
              <a:t>：血流波形の流速の最低値が最大流速の半分以下とならない範囲</a:t>
            </a:r>
            <a:r>
              <a:rPr lang="ja-JP" altLang="en-US" sz="1400" dirty="0" err="1">
                <a:latin typeface="+mn-ea"/>
              </a:rPr>
              <a:t>で</a:t>
            </a:r>
            <a:r>
              <a:rPr lang="ja-JP" altLang="en-US" sz="1400" dirty="0">
                <a:latin typeface="+mn-ea"/>
              </a:rPr>
              <a:t>血流波形に</a:t>
            </a:r>
            <a:r>
              <a:rPr lang="ja-JP" altLang="en-US" sz="1400" dirty="0" err="1">
                <a:latin typeface="+mn-ea"/>
              </a:rPr>
              <a:t>揺らぎが</a:t>
            </a:r>
            <a:r>
              <a:rPr lang="ja-JP" altLang="en-US" sz="1400" dirty="0">
                <a:latin typeface="+mn-ea"/>
              </a:rPr>
              <a:t>あるもの</a:t>
            </a:r>
            <a:endParaRPr lang="en-US" altLang="ja-JP" sz="1400" dirty="0">
              <a:latin typeface="+mn-ea"/>
            </a:endParaRPr>
          </a:p>
          <a:p>
            <a:r>
              <a:rPr lang="en" altLang="ja-JP" sz="1400" dirty="0">
                <a:latin typeface="+mn-ea"/>
              </a:rPr>
              <a:t>Grade2</a:t>
            </a:r>
            <a:r>
              <a:rPr lang="ja-JP" altLang="en-US" sz="1400" dirty="0">
                <a:latin typeface="+mn-ea"/>
              </a:rPr>
              <a:t>：血流波形の流速の最低値が最大流速の半分未満となるが </a:t>
            </a:r>
            <a:r>
              <a:rPr lang="en-US" altLang="ja-JP" sz="1400" dirty="0">
                <a:latin typeface="+mn-ea"/>
              </a:rPr>
              <a:t>0</a:t>
            </a:r>
            <a:r>
              <a:rPr lang="en" altLang="ja-JP" sz="1400" dirty="0">
                <a:latin typeface="+mn-ea"/>
              </a:rPr>
              <a:t>cm/s </a:t>
            </a:r>
            <a:r>
              <a:rPr lang="ja-JP" altLang="en-US" sz="1400" dirty="0" err="1">
                <a:latin typeface="+mn-ea"/>
              </a:rPr>
              <a:t>には</a:t>
            </a:r>
            <a:r>
              <a:rPr lang="ja-JP" altLang="en-US" sz="1400" dirty="0">
                <a:latin typeface="+mn-ea"/>
              </a:rPr>
              <a:t>ならず揺らぎがあるもの</a:t>
            </a:r>
            <a:endParaRPr lang="en" altLang="ja-JP" sz="1400" dirty="0">
              <a:latin typeface="+mn-ea"/>
            </a:endParaRPr>
          </a:p>
          <a:p>
            <a:r>
              <a:rPr lang="en" altLang="ja-JP" sz="1400" dirty="0">
                <a:latin typeface="+mn-ea"/>
              </a:rPr>
              <a:t>Grade3</a:t>
            </a:r>
            <a:r>
              <a:rPr lang="ja-JP" altLang="en-US" sz="1400" dirty="0">
                <a:latin typeface="+mn-ea"/>
              </a:rPr>
              <a:t>：血流波形の流速の一部が </a:t>
            </a:r>
            <a:r>
              <a:rPr lang="en-US" altLang="ja-JP" sz="1400" dirty="0">
                <a:latin typeface="+mn-ea"/>
              </a:rPr>
              <a:t>0</a:t>
            </a:r>
            <a:r>
              <a:rPr lang="en" altLang="ja-JP" sz="1400" dirty="0">
                <a:latin typeface="+mn-ea"/>
              </a:rPr>
              <a:t>cm/s </a:t>
            </a:r>
            <a:r>
              <a:rPr lang="ja-JP" altLang="en-US" sz="1400" dirty="0">
                <a:latin typeface="+mn-ea"/>
              </a:rPr>
              <a:t>になる</a:t>
            </a:r>
            <a:r>
              <a:rPr lang="ja-JP" altLang="en-US" sz="1400" dirty="0" err="1">
                <a:latin typeface="+mn-ea"/>
              </a:rPr>
              <a:t>揺らぎを</a:t>
            </a:r>
            <a:r>
              <a:rPr lang="ja-JP" altLang="en-US" sz="1400" dirty="0">
                <a:latin typeface="+mn-ea"/>
              </a:rPr>
              <a:t>認めるもの。 </a:t>
            </a:r>
          </a:p>
        </p:txBody>
      </p:sp>
      <p:pic>
        <p:nvPicPr>
          <p:cNvPr id="5" name="図 4"/>
          <p:cNvPicPr>
            <a:picLocks noChangeAspect="1"/>
          </p:cNvPicPr>
          <p:nvPr/>
        </p:nvPicPr>
        <p:blipFill rotWithShape="1">
          <a:blip r:embed="rId4" cstate="print">
            <a:extLst>
              <a:ext uri="{28A0092B-C50C-407E-A947-70E740481C1C}">
                <a14:useLocalDpi xmlns:a14="http://schemas.microsoft.com/office/drawing/2010/main" val="0"/>
              </a:ext>
            </a:extLst>
          </a:blip>
          <a:srcRect t="23560"/>
          <a:stretch/>
        </p:blipFill>
        <p:spPr>
          <a:xfrm>
            <a:off x="560244" y="4119791"/>
            <a:ext cx="7093774" cy="1748790"/>
          </a:xfrm>
          <a:prstGeom prst="rect">
            <a:avLst/>
          </a:prstGeom>
        </p:spPr>
      </p:pic>
      <p:sp>
        <p:nvSpPr>
          <p:cNvPr id="3" name="テキスト ボックス 2"/>
          <p:cNvSpPr txBox="1"/>
          <p:nvPr/>
        </p:nvSpPr>
        <p:spPr>
          <a:xfrm>
            <a:off x="411480" y="3686885"/>
            <a:ext cx="3097530" cy="369332"/>
          </a:xfrm>
          <a:prstGeom prst="rect">
            <a:avLst/>
          </a:prstGeom>
          <a:noFill/>
        </p:spPr>
        <p:txBody>
          <a:bodyPr wrap="square" rtlCol="0">
            <a:spAutoFit/>
          </a:bodyPr>
          <a:lstStyle/>
          <a:p>
            <a:r>
              <a:rPr kumimoji="1" lang="ja-JP" altLang="en-US" dirty="0">
                <a:latin typeface="+mn-ea"/>
              </a:rPr>
              <a:t>本症例　日齢</a:t>
            </a:r>
            <a:r>
              <a:rPr kumimoji="1" lang="en-US" altLang="ja-JP" dirty="0">
                <a:latin typeface="+mn-ea"/>
              </a:rPr>
              <a:t>1</a:t>
            </a:r>
            <a:r>
              <a:rPr kumimoji="1" lang="ja-JP" altLang="en-US" dirty="0">
                <a:latin typeface="+mn-ea"/>
              </a:rPr>
              <a:t>　ＡＭ</a:t>
            </a:r>
          </a:p>
        </p:txBody>
      </p:sp>
      <p:sp>
        <p:nvSpPr>
          <p:cNvPr id="7" name="テキスト ボックス 6"/>
          <p:cNvSpPr txBox="1"/>
          <p:nvPr/>
        </p:nvSpPr>
        <p:spPr>
          <a:xfrm>
            <a:off x="560244" y="5995730"/>
            <a:ext cx="4503246" cy="369332"/>
          </a:xfrm>
          <a:prstGeom prst="rect">
            <a:avLst/>
          </a:prstGeom>
          <a:noFill/>
        </p:spPr>
        <p:txBody>
          <a:bodyPr wrap="square" rtlCol="0">
            <a:spAutoFit/>
          </a:bodyPr>
          <a:lstStyle/>
          <a:p>
            <a:r>
              <a:rPr kumimoji="1" lang="ja-JP" altLang="en-US" dirty="0">
                <a:latin typeface="+mn-ea"/>
              </a:rPr>
              <a:t>→</a:t>
            </a:r>
            <a:r>
              <a:rPr kumimoji="1" lang="en-US" altLang="ja-JP" dirty="0">
                <a:latin typeface="+mn-ea"/>
              </a:rPr>
              <a:t>Grade 2</a:t>
            </a:r>
            <a:r>
              <a:rPr kumimoji="1" lang="ja-JP" altLang="en-US" dirty="0">
                <a:latin typeface="+mn-ea"/>
              </a:rPr>
              <a:t>程度のゆらぎ</a:t>
            </a:r>
            <a:r>
              <a:rPr kumimoji="1" lang="ja-JP" altLang="en-US">
                <a:latin typeface="+mn-ea"/>
              </a:rPr>
              <a:t>を認めた</a:t>
            </a:r>
            <a:endParaRPr kumimoji="1" lang="ja-JP" altLang="en-US" dirty="0">
              <a:latin typeface="+mn-ea"/>
            </a:endParaRPr>
          </a:p>
        </p:txBody>
      </p:sp>
      <p:sp>
        <p:nvSpPr>
          <p:cNvPr id="8" name="テキスト ボックス 7"/>
          <p:cNvSpPr txBox="1"/>
          <p:nvPr/>
        </p:nvSpPr>
        <p:spPr>
          <a:xfrm>
            <a:off x="194310" y="989026"/>
            <a:ext cx="8045393" cy="1200329"/>
          </a:xfrm>
          <a:prstGeom prst="rect">
            <a:avLst/>
          </a:prstGeom>
          <a:noFill/>
        </p:spPr>
        <p:txBody>
          <a:bodyPr wrap="square" rtlCol="0">
            <a:spAutoFit/>
          </a:bodyPr>
          <a:lstStyle/>
          <a:p>
            <a:r>
              <a:rPr kumimoji="1" lang="ja-JP" altLang="en-US" dirty="0"/>
              <a:t>・</a:t>
            </a:r>
            <a:r>
              <a:rPr kumimoji="1" lang="en-US" altLang="ja-JP" dirty="0"/>
              <a:t>IVH</a:t>
            </a:r>
            <a:r>
              <a:rPr kumimoji="1" lang="ja-JP" altLang="en-US" dirty="0"/>
              <a:t>の好発部位である、脳室上衣下層の静脈は</a:t>
            </a:r>
            <a:r>
              <a:rPr kumimoji="1" lang="en-US" altLang="ja-JP" dirty="0"/>
              <a:t>ICV</a:t>
            </a:r>
            <a:r>
              <a:rPr kumimoji="1" lang="ja-JP" altLang="en-US" dirty="0"/>
              <a:t>にながれこむ</a:t>
            </a:r>
            <a:endParaRPr kumimoji="1" lang="en-US" altLang="ja-JP" dirty="0"/>
          </a:p>
          <a:p>
            <a:r>
              <a:rPr kumimoji="1" lang="ja-JP" altLang="en-US" dirty="0"/>
              <a:t>・</a:t>
            </a:r>
            <a:r>
              <a:rPr kumimoji="1" lang="en-US" altLang="ja-JP" dirty="0"/>
              <a:t>ICV</a:t>
            </a:r>
            <a:r>
              <a:rPr kumimoji="1" lang="ja-JP" altLang="en-US" dirty="0"/>
              <a:t>の血流は通常、定常流であるが、後負荷過剰の心ポンプ不全のときには、心房収縮と一致して血流がゆらぐことが報告されている</a:t>
            </a:r>
            <a:endParaRPr kumimoji="1" lang="en-US" altLang="ja-JP" dirty="0"/>
          </a:p>
          <a:p>
            <a:r>
              <a:rPr lang="ja-JP" altLang="en-US" dirty="0"/>
              <a:t>・</a:t>
            </a:r>
            <a:r>
              <a:rPr lang="en-US" altLang="ja-JP" dirty="0"/>
              <a:t>ICV</a:t>
            </a:r>
            <a:r>
              <a:rPr lang="ja-JP" altLang="en-US" dirty="0"/>
              <a:t>のゆらぎが、静脈うっ血の指標となっている可能性が考えられている</a:t>
            </a:r>
            <a:endParaRPr kumimoji="1" lang="ja-JP" altLang="en-US" dirty="0"/>
          </a:p>
        </p:txBody>
      </p:sp>
    </p:spTree>
    <p:extLst>
      <p:ext uri="{BB962C8B-B14F-4D97-AF65-F5344CB8AC3E}">
        <p14:creationId xmlns:p14="http://schemas.microsoft.com/office/powerpoint/2010/main" val="1386263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4E9410E-9BFB-45A5-ECE3-73B1F8CA0C84}"/>
              </a:ext>
            </a:extLst>
          </p:cNvPr>
          <p:cNvSpPr>
            <a:spLocks noGrp="1"/>
          </p:cNvSpPr>
          <p:nvPr>
            <p:ph idx="1"/>
          </p:nvPr>
        </p:nvSpPr>
        <p:spPr>
          <a:xfrm>
            <a:off x="744416" y="536086"/>
            <a:ext cx="10948474" cy="5693263"/>
          </a:xfrm>
        </p:spPr>
        <p:txBody>
          <a:bodyPr>
            <a:normAutofit/>
          </a:bodyPr>
          <a:lstStyle/>
          <a:p>
            <a:r>
              <a:rPr kumimoji="1" lang="ja-JP" altLang="en-US" sz="2000" dirty="0">
                <a:latin typeface="+mn-ea"/>
              </a:rPr>
              <a:t>出血後水頭症について</a:t>
            </a:r>
            <a:endParaRPr kumimoji="1" lang="en-US" altLang="ja-JP" sz="2000" dirty="0">
              <a:latin typeface="+mn-ea"/>
            </a:endParaRPr>
          </a:p>
          <a:p>
            <a:endParaRPr lang="en-US" altLang="ja-JP" sz="2000" dirty="0">
              <a:latin typeface="+mn-ea"/>
            </a:endParaRPr>
          </a:p>
          <a:p>
            <a:pPr marL="0" indent="0">
              <a:buNone/>
            </a:pPr>
            <a:r>
              <a:rPr kumimoji="1" lang="ja-JP" altLang="en-US" sz="2000" dirty="0">
                <a:latin typeface="+mn-ea"/>
              </a:rPr>
              <a:t>・</a:t>
            </a:r>
            <a:r>
              <a:rPr kumimoji="1" lang="en-US" altLang="ja-JP" sz="2000" dirty="0">
                <a:latin typeface="+mn-ea"/>
              </a:rPr>
              <a:t>IVH</a:t>
            </a:r>
            <a:r>
              <a:rPr kumimoji="1" lang="ja-JP" altLang="en-US" sz="2000" dirty="0">
                <a:latin typeface="+mn-ea"/>
              </a:rPr>
              <a:t>による脳実質内出血は、脳室上衣下層の出血で髄質静脈灌流が障害され、脳実質に鬱血が起こることで生じる静脈性出血性梗塞と考えられている。</a:t>
            </a:r>
            <a:endParaRPr kumimoji="1" lang="en-US" altLang="ja-JP" sz="2000" dirty="0">
              <a:latin typeface="+mn-ea"/>
            </a:endParaRPr>
          </a:p>
          <a:p>
            <a:pPr marL="0" indent="0">
              <a:buNone/>
            </a:pPr>
            <a:r>
              <a:rPr lang="ja-JP" altLang="en-US" sz="2000" dirty="0">
                <a:latin typeface="+mn-ea"/>
              </a:rPr>
              <a:t>・出血塊による脳脊髄液の流路や吸収部位の閉塞、慢性</a:t>
            </a:r>
            <a:r>
              <a:rPr lang="ja-JP" altLang="en-US" sz="2000" dirty="0" err="1">
                <a:latin typeface="+mn-ea"/>
              </a:rPr>
              <a:t>くも</a:t>
            </a:r>
            <a:r>
              <a:rPr lang="ja-JP" altLang="en-US" sz="2000" dirty="0">
                <a:latin typeface="+mn-ea"/>
              </a:rPr>
              <a:t>膜炎による髄液吸収障害により、水頭症が進行することがあり、</a:t>
            </a:r>
            <a:r>
              <a:rPr lang="en-US" altLang="ja-JP" sz="2000" dirty="0">
                <a:latin typeface="+mn-ea"/>
              </a:rPr>
              <a:t>IVH</a:t>
            </a:r>
            <a:r>
              <a:rPr lang="ja-JP" altLang="en-US" sz="2000" dirty="0">
                <a:latin typeface="+mn-ea"/>
              </a:rPr>
              <a:t>が重症なほど頻度が高い。</a:t>
            </a:r>
            <a:endParaRPr lang="en-US" altLang="ja-JP" sz="2000" dirty="0">
              <a:latin typeface="+mn-ea"/>
            </a:endParaRPr>
          </a:p>
          <a:p>
            <a:pPr marL="0" indent="0">
              <a:buNone/>
            </a:pPr>
            <a:r>
              <a:rPr lang="ja-JP" altLang="en-US" sz="2000" dirty="0">
                <a:latin typeface="+mn-ea"/>
              </a:rPr>
              <a:t>・水頭症にいたると、脳圧亢進や脳室拡大による脳の発育障害、ヘモグロビン融解に起因する遊離鉄イオンの放出がフリーラジカルであることや炎症の波及から脳白質障害が数ヶ月にわたって進行する可能性がある</a:t>
            </a:r>
            <a:endParaRPr lang="en-US" altLang="ja-JP" sz="2000" dirty="0">
              <a:latin typeface="+mn-ea"/>
            </a:endParaRPr>
          </a:p>
        </p:txBody>
      </p:sp>
    </p:spTree>
    <p:extLst>
      <p:ext uri="{BB962C8B-B14F-4D97-AF65-F5344CB8AC3E}">
        <p14:creationId xmlns:p14="http://schemas.microsoft.com/office/powerpoint/2010/main" val="41450982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94E9410E-9BFB-45A5-ECE3-73B1F8CA0C84}"/>
              </a:ext>
            </a:extLst>
          </p:cNvPr>
          <p:cNvSpPr>
            <a:spLocks noGrp="1"/>
          </p:cNvSpPr>
          <p:nvPr>
            <p:ph idx="1"/>
          </p:nvPr>
        </p:nvSpPr>
        <p:spPr>
          <a:xfrm>
            <a:off x="744416" y="536087"/>
            <a:ext cx="10515600" cy="4351338"/>
          </a:xfrm>
        </p:spPr>
        <p:txBody>
          <a:bodyPr>
            <a:normAutofit fontScale="85000" lnSpcReduction="20000"/>
          </a:bodyPr>
          <a:lstStyle/>
          <a:p>
            <a:r>
              <a:rPr kumimoji="1" lang="ja-JP" altLang="en-US" dirty="0"/>
              <a:t>予後</a:t>
            </a:r>
            <a:endParaRPr kumimoji="1" lang="en-US" altLang="ja-JP" dirty="0"/>
          </a:p>
          <a:p>
            <a:pPr marL="0" indent="0">
              <a:buNone/>
            </a:pPr>
            <a:r>
              <a:rPr kumimoji="1" lang="ja-JP" altLang="en-US" dirty="0"/>
              <a:t>日本のデータ（</a:t>
            </a:r>
            <a:r>
              <a:rPr kumimoji="1" lang="en-US" altLang="ja-JP" dirty="0"/>
              <a:t>NRNJ</a:t>
            </a:r>
            <a:r>
              <a:rPr kumimoji="1" lang="ja-JP" altLang="en-US" dirty="0"/>
              <a:t>　</a:t>
            </a:r>
            <a:r>
              <a:rPr kumimoji="1" lang="en-US" altLang="ja-JP" dirty="0"/>
              <a:t>2003</a:t>
            </a:r>
            <a:r>
              <a:rPr kumimoji="1" lang="ja-JP" altLang="en-US" dirty="0"/>
              <a:t>～</a:t>
            </a:r>
            <a:r>
              <a:rPr kumimoji="1" lang="en-US" altLang="ja-JP" dirty="0"/>
              <a:t>2012</a:t>
            </a:r>
            <a:r>
              <a:rPr kumimoji="1" lang="ja-JP" altLang="en-US" dirty="0"/>
              <a:t>年）として、極低出生体重児の報告</a:t>
            </a:r>
            <a:endParaRPr kumimoji="1" lang="en-US" altLang="ja-JP" dirty="0"/>
          </a:p>
          <a:p>
            <a:pPr marL="0" indent="0">
              <a:buNone/>
            </a:pPr>
            <a:r>
              <a:rPr lang="en-US" altLang="ja-JP" dirty="0"/>
              <a:t>NICU</a:t>
            </a:r>
            <a:r>
              <a:rPr lang="ja-JP" altLang="en-US" dirty="0"/>
              <a:t>死亡率　</a:t>
            </a:r>
            <a:r>
              <a:rPr lang="en-US" altLang="ja-JP" dirty="0"/>
              <a:t>IVH</a:t>
            </a:r>
            <a:r>
              <a:rPr lang="ja-JP" altLang="en-US" dirty="0"/>
              <a:t>なし</a:t>
            </a:r>
            <a:r>
              <a:rPr lang="en-US" altLang="ja-JP" dirty="0"/>
              <a:t>…4.4%</a:t>
            </a:r>
          </a:p>
          <a:p>
            <a:pPr marL="0" indent="0">
              <a:buNone/>
            </a:pPr>
            <a:r>
              <a:rPr kumimoji="1" lang="ja-JP" altLang="en-US" dirty="0"/>
              <a:t>　　　　　　</a:t>
            </a:r>
            <a:r>
              <a:rPr lang="en-US" altLang="ja-JP" dirty="0"/>
              <a:t>IVH</a:t>
            </a:r>
            <a:r>
              <a:rPr lang="ja-JP" altLang="en-US" dirty="0"/>
              <a:t>軽症（</a:t>
            </a:r>
            <a:r>
              <a:rPr lang="en-US" altLang="ja-JP" dirty="0" err="1"/>
              <a:t>Papile</a:t>
            </a:r>
            <a:r>
              <a:rPr lang="ja-JP" altLang="en-US" dirty="0"/>
              <a:t>分類　</a:t>
            </a:r>
            <a:r>
              <a:rPr lang="en-US" altLang="ja-JP" dirty="0"/>
              <a:t>Grade1,2</a:t>
            </a:r>
            <a:r>
              <a:rPr lang="ja-JP" altLang="en-US" dirty="0"/>
              <a:t>）</a:t>
            </a:r>
            <a:r>
              <a:rPr lang="en-US" altLang="ja-JP" dirty="0"/>
              <a:t>…11.6%</a:t>
            </a:r>
          </a:p>
          <a:p>
            <a:pPr marL="0" indent="0">
              <a:buNone/>
            </a:pPr>
            <a:r>
              <a:rPr kumimoji="1" lang="en-US" altLang="ja-JP" dirty="0">
                <a:solidFill>
                  <a:srgbClr val="FF0000"/>
                </a:solidFill>
              </a:rPr>
              <a:t>                       </a:t>
            </a:r>
            <a:r>
              <a:rPr lang="ja-JP" altLang="en-US" dirty="0">
                <a:solidFill>
                  <a:srgbClr val="FF0000"/>
                </a:solidFill>
              </a:rPr>
              <a:t>    </a:t>
            </a:r>
            <a:r>
              <a:rPr lang="en-US" altLang="ja-JP" dirty="0">
                <a:solidFill>
                  <a:srgbClr val="FF0000"/>
                </a:solidFill>
              </a:rPr>
              <a:t>IVH</a:t>
            </a:r>
            <a:r>
              <a:rPr lang="ja-JP" altLang="en-US" dirty="0">
                <a:solidFill>
                  <a:srgbClr val="FF0000"/>
                </a:solidFill>
              </a:rPr>
              <a:t>重症（</a:t>
            </a:r>
            <a:r>
              <a:rPr lang="en-US" altLang="ja-JP" dirty="0" err="1">
                <a:solidFill>
                  <a:srgbClr val="FF0000"/>
                </a:solidFill>
              </a:rPr>
              <a:t>Papile</a:t>
            </a:r>
            <a:r>
              <a:rPr lang="ja-JP" altLang="en-US" dirty="0">
                <a:solidFill>
                  <a:srgbClr val="FF0000"/>
                </a:solidFill>
              </a:rPr>
              <a:t>分類　</a:t>
            </a:r>
            <a:r>
              <a:rPr lang="en-US" altLang="ja-JP" dirty="0">
                <a:solidFill>
                  <a:srgbClr val="FF0000"/>
                </a:solidFill>
              </a:rPr>
              <a:t>Grade3,4</a:t>
            </a:r>
            <a:r>
              <a:rPr lang="ja-JP" altLang="en-US" dirty="0">
                <a:solidFill>
                  <a:srgbClr val="FF0000"/>
                </a:solidFill>
              </a:rPr>
              <a:t>）</a:t>
            </a:r>
            <a:r>
              <a:rPr lang="en-US" altLang="ja-JP" dirty="0">
                <a:solidFill>
                  <a:srgbClr val="FF0000"/>
                </a:solidFill>
              </a:rPr>
              <a:t>…44.5%</a:t>
            </a:r>
          </a:p>
          <a:p>
            <a:pPr marL="0" indent="0">
              <a:buNone/>
            </a:pPr>
            <a:r>
              <a:rPr lang="en-US" altLang="ja-JP" dirty="0"/>
              <a:t>3</a:t>
            </a:r>
            <a:r>
              <a:rPr lang="ja-JP" altLang="en-US" dirty="0"/>
              <a:t>歳時　脳性麻痺　</a:t>
            </a:r>
            <a:r>
              <a:rPr lang="en-US" altLang="ja-JP" dirty="0"/>
              <a:t>IVH</a:t>
            </a:r>
            <a:r>
              <a:rPr lang="ja-JP" altLang="en-US" dirty="0"/>
              <a:t>なし</a:t>
            </a:r>
            <a:r>
              <a:rPr lang="en-US" altLang="ja-JP" dirty="0"/>
              <a:t>…6.9%</a:t>
            </a:r>
          </a:p>
          <a:p>
            <a:pPr marL="0" indent="0">
              <a:buNone/>
            </a:pPr>
            <a:r>
              <a:rPr kumimoji="1" lang="ja-JP" altLang="en-US" dirty="0"/>
              <a:t>　　　　　　</a:t>
            </a:r>
            <a:r>
              <a:rPr lang="en-US" altLang="ja-JP" dirty="0"/>
              <a:t>  </a:t>
            </a:r>
            <a:r>
              <a:rPr lang="ja-JP" altLang="en-US" dirty="0"/>
              <a:t>　　</a:t>
            </a:r>
            <a:r>
              <a:rPr lang="en-US" altLang="ja-JP" dirty="0"/>
              <a:t>IVH</a:t>
            </a:r>
            <a:r>
              <a:rPr lang="ja-JP" altLang="en-US" dirty="0"/>
              <a:t>軽症（</a:t>
            </a:r>
            <a:r>
              <a:rPr lang="en-US" altLang="ja-JP" dirty="0" err="1"/>
              <a:t>Papile</a:t>
            </a:r>
            <a:r>
              <a:rPr lang="ja-JP" altLang="en-US" dirty="0"/>
              <a:t>分類　</a:t>
            </a:r>
            <a:r>
              <a:rPr lang="en-US" altLang="ja-JP" dirty="0"/>
              <a:t>Grade1,2</a:t>
            </a:r>
            <a:r>
              <a:rPr lang="ja-JP" altLang="en-US" dirty="0"/>
              <a:t>）</a:t>
            </a:r>
            <a:r>
              <a:rPr lang="en-US" altLang="ja-JP" dirty="0"/>
              <a:t>…12.6%</a:t>
            </a:r>
          </a:p>
          <a:p>
            <a:pPr marL="0" indent="0">
              <a:buNone/>
            </a:pPr>
            <a:r>
              <a:rPr kumimoji="1" lang="en-US" altLang="ja-JP" dirty="0"/>
              <a:t>                       </a:t>
            </a:r>
            <a:r>
              <a:rPr kumimoji="1" lang="ja-JP" altLang="en-US" dirty="0"/>
              <a:t>　　      </a:t>
            </a:r>
            <a:r>
              <a:rPr lang="en-US" altLang="ja-JP" dirty="0">
                <a:solidFill>
                  <a:srgbClr val="FF0000"/>
                </a:solidFill>
              </a:rPr>
              <a:t>IVH</a:t>
            </a:r>
            <a:r>
              <a:rPr lang="ja-JP" altLang="en-US" dirty="0">
                <a:solidFill>
                  <a:srgbClr val="FF0000"/>
                </a:solidFill>
              </a:rPr>
              <a:t>重症（</a:t>
            </a:r>
            <a:r>
              <a:rPr lang="en-US" altLang="ja-JP" dirty="0" err="1">
                <a:solidFill>
                  <a:srgbClr val="FF0000"/>
                </a:solidFill>
              </a:rPr>
              <a:t>Papile</a:t>
            </a:r>
            <a:r>
              <a:rPr lang="ja-JP" altLang="en-US" dirty="0">
                <a:solidFill>
                  <a:srgbClr val="FF0000"/>
                </a:solidFill>
              </a:rPr>
              <a:t>分類　</a:t>
            </a:r>
            <a:r>
              <a:rPr lang="en-US" altLang="ja-JP" dirty="0">
                <a:solidFill>
                  <a:srgbClr val="FF0000"/>
                </a:solidFill>
              </a:rPr>
              <a:t>Grade3,4</a:t>
            </a:r>
            <a:r>
              <a:rPr lang="ja-JP" altLang="en-US" dirty="0">
                <a:solidFill>
                  <a:srgbClr val="FF0000"/>
                </a:solidFill>
              </a:rPr>
              <a:t>）</a:t>
            </a:r>
            <a:r>
              <a:rPr lang="en-US" altLang="ja-JP" dirty="0">
                <a:solidFill>
                  <a:srgbClr val="FF0000"/>
                </a:solidFill>
              </a:rPr>
              <a:t>…39.7%</a:t>
            </a:r>
          </a:p>
          <a:p>
            <a:pPr marL="0" indent="0">
              <a:buNone/>
            </a:pPr>
            <a:r>
              <a:rPr lang="en-US" altLang="ja-JP" dirty="0"/>
              <a:t>3</a:t>
            </a:r>
            <a:r>
              <a:rPr lang="ja-JP" altLang="en-US" dirty="0"/>
              <a:t>歳時　知的障害　</a:t>
            </a:r>
            <a:r>
              <a:rPr lang="en-US" altLang="ja-JP" dirty="0"/>
              <a:t>IVH</a:t>
            </a:r>
            <a:r>
              <a:rPr lang="ja-JP" altLang="en-US" dirty="0"/>
              <a:t>なし</a:t>
            </a:r>
            <a:r>
              <a:rPr lang="en-US" altLang="ja-JP" dirty="0"/>
              <a:t>…15.5%</a:t>
            </a:r>
          </a:p>
          <a:p>
            <a:pPr marL="0" indent="0">
              <a:buNone/>
            </a:pPr>
            <a:r>
              <a:rPr kumimoji="1" lang="ja-JP" altLang="en-US" dirty="0"/>
              <a:t>　　　　　　</a:t>
            </a:r>
            <a:r>
              <a:rPr lang="en-US" altLang="ja-JP" dirty="0"/>
              <a:t>  </a:t>
            </a:r>
            <a:r>
              <a:rPr lang="ja-JP" altLang="en-US" dirty="0"/>
              <a:t>　　</a:t>
            </a:r>
            <a:r>
              <a:rPr lang="en-US" altLang="ja-JP" dirty="0"/>
              <a:t>IVH</a:t>
            </a:r>
            <a:r>
              <a:rPr lang="ja-JP" altLang="en-US" dirty="0"/>
              <a:t>軽症（</a:t>
            </a:r>
            <a:r>
              <a:rPr lang="en-US" altLang="ja-JP" dirty="0" err="1"/>
              <a:t>Papile</a:t>
            </a:r>
            <a:r>
              <a:rPr lang="ja-JP" altLang="en-US" dirty="0"/>
              <a:t>分類　</a:t>
            </a:r>
            <a:r>
              <a:rPr lang="en-US" altLang="ja-JP" dirty="0"/>
              <a:t>Grade1,2</a:t>
            </a:r>
            <a:r>
              <a:rPr lang="ja-JP" altLang="en-US" dirty="0"/>
              <a:t>）</a:t>
            </a:r>
            <a:r>
              <a:rPr lang="en-US" altLang="ja-JP" dirty="0"/>
              <a:t>…19.7%</a:t>
            </a:r>
          </a:p>
          <a:p>
            <a:pPr marL="0" indent="0">
              <a:buNone/>
            </a:pPr>
            <a:r>
              <a:rPr kumimoji="1" lang="en-US" altLang="ja-JP" dirty="0"/>
              <a:t>                       </a:t>
            </a:r>
            <a:r>
              <a:rPr kumimoji="1" lang="ja-JP" altLang="en-US" dirty="0"/>
              <a:t>　　</a:t>
            </a:r>
            <a:r>
              <a:rPr kumimoji="1" lang="ja-JP" altLang="en-US" dirty="0">
                <a:solidFill>
                  <a:srgbClr val="FF0000"/>
                </a:solidFill>
              </a:rPr>
              <a:t>      </a:t>
            </a:r>
            <a:r>
              <a:rPr lang="en-US" altLang="ja-JP" dirty="0">
                <a:solidFill>
                  <a:srgbClr val="FF0000"/>
                </a:solidFill>
              </a:rPr>
              <a:t>IVH</a:t>
            </a:r>
            <a:r>
              <a:rPr lang="ja-JP" altLang="en-US" dirty="0">
                <a:solidFill>
                  <a:srgbClr val="FF0000"/>
                </a:solidFill>
              </a:rPr>
              <a:t>重症（</a:t>
            </a:r>
            <a:r>
              <a:rPr lang="en-US" altLang="ja-JP" dirty="0" err="1">
                <a:solidFill>
                  <a:srgbClr val="FF0000"/>
                </a:solidFill>
              </a:rPr>
              <a:t>Papile</a:t>
            </a:r>
            <a:r>
              <a:rPr lang="ja-JP" altLang="en-US" dirty="0">
                <a:solidFill>
                  <a:srgbClr val="FF0000"/>
                </a:solidFill>
              </a:rPr>
              <a:t>分類　</a:t>
            </a:r>
            <a:r>
              <a:rPr lang="en-US" altLang="ja-JP" dirty="0">
                <a:solidFill>
                  <a:srgbClr val="FF0000"/>
                </a:solidFill>
              </a:rPr>
              <a:t>Grade3,4</a:t>
            </a:r>
            <a:r>
              <a:rPr lang="ja-JP" altLang="en-US" dirty="0">
                <a:solidFill>
                  <a:srgbClr val="FF0000"/>
                </a:solidFill>
              </a:rPr>
              <a:t>）</a:t>
            </a:r>
            <a:r>
              <a:rPr lang="en-US" altLang="ja-JP" dirty="0">
                <a:solidFill>
                  <a:srgbClr val="FF0000"/>
                </a:solidFill>
              </a:rPr>
              <a:t>…41.2%</a:t>
            </a:r>
          </a:p>
          <a:p>
            <a:pPr marL="0" indent="0">
              <a:buNone/>
            </a:pPr>
            <a:endParaRPr lang="en-US" altLang="ja-JP" dirty="0"/>
          </a:p>
          <a:p>
            <a:pPr marL="0" indent="0">
              <a:buNone/>
            </a:pPr>
            <a:endParaRPr kumimoji="1" lang="en-US" altLang="ja-JP" dirty="0"/>
          </a:p>
        </p:txBody>
      </p:sp>
    </p:spTree>
    <p:extLst>
      <p:ext uri="{BB962C8B-B14F-4D97-AF65-F5344CB8AC3E}">
        <p14:creationId xmlns:p14="http://schemas.microsoft.com/office/powerpoint/2010/main" val="20491292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BE79D433-A1D3-0988-6CED-EB4EE7CBAC89}"/>
              </a:ext>
            </a:extLst>
          </p:cNvPr>
          <p:cNvPicPr>
            <a:picLocks noGrp="1" noChangeAspect="1"/>
          </p:cNvPicPr>
          <p:nvPr>
            <p:ph idx="1"/>
          </p:nvPr>
        </p:nvPicPr>
        <p:blipFill>
          <a:blip r:embed="rId3"/>
          <a:stretch>
            <a:fillRect/>
          </a:stretch>
        </p:blipFill>
        <p:spPr>
          <a:xfrm>
            <a:off x="744374" y="282574"/>
            <a:ext cx="8685376" cy="6353505"/>
          </a:xfrm>
        </p:spPr>
      </p:pic>
      <p:sp>
        <p:nvSpPr>
          <p:cNvPr id="3" name="右矢印 2"/>
          <p:cNvSpPr/>
          <p:nvPr/>
        </p:nvSpPr>
        <p:spPr>
          <a:xfrm rot="16200000">
            <a:off x="3280410" y="6133159"/>
            <a:ext cx="548640" cy="29718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rgbClr val="FF0000"/>
              </a:solidFill>
            </a:endParaRPr>
          </a:p>
        </p:txBody>
      </p:sp>
      <p:sp>
        <p:nvSpPr>
          <p:cNvPr id="4" name="テキスト ボックス 3"/>
          <p:cNvSpPr txBox="1"/>
          <p:nvPr/>
        </p:nvSpPr>
        <p:spPr>
          <a:xfrm>
            <a:off x="8949690" y="3136160"/>
            <a:ext cx="3097530" cy="646331"/>
          </a:xfrm>
          <a:prstGeom prst="rect">
            <a:avLst/>
          </a:prstGeom>
          <a:noFill/>
        </p:spPr>
        <p:txBody>
          <a:bodyPr wrap="square" rtlCol="0">
            <a:spAutoFit/>
          </a:bodyPr>
          <a:lstStyle/>
          <a:p>
            <a:r>
              <a:rPr lang="ja-JP" altLang="en-US" dirty="0"/>
              <a:t>在胎</a:t>
            </a:r>
            <a:r>
              <a:rPr lang="en-US" altLang="ja-JP" dirty="0"/>
              <a:t>24</a:t>
            </a:r>
            <a:r>
              <a:rPr lang="ja-JP" altLang="en-US" dirty="0"/>
              <a:t>週の出生のうち、</a:t>
            </a:r>
            <a:endParaRPr lang="en-US" altLang="ja-JP" dirty="0"/>
          </a:p>
          <a:p>
            <a:r>
              <a:rPr lang="ja-JP" altLang="en-US" dirty="0"/>
              <a:t>約</a:t>
            </a:r>
            <a:r>
              <a:rPr lang="en-US" altLang="ja-JP" dirty="0"/>
              <a:t>40%</a:t>
            </a:r>
            <a:r>
              <a:rPr lang="ja-JP" altLang="en-US" dirty="0"/>
              <a:t>が重症ＩＶＨをおこす</a:t>
            </a:r>
            <a:endParaRPr kumimoji="1" lang="ja-JP" altLang="en-US" dirty="0"/>
          </a:p>
        </p:txBody>
      </p:sp>
    </p:spTree>
    <p:extLst>
      <p:ext uri="{BB962C8B-B14F-4D97-AF65-F5344CB8AC3E}">
        <p14:creationId xmlns:p14="http://schemas.microsoft.com/office/powerpoint/2010/main" val="216805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コンテンツ プレースホルダー 5">
            <a:extLst>
              <a:ext uri="{FF2B5EF4-FFF2-40B4-BE49-F238E27FC236}">
                <a16:creationId xmlns:a16="http://schemas.microsoft.com/office/drawing/2014/main" id="{E239055D-097D-180B-F6FF-AFAB849E6CCF}"/>
              </a:ext>
            </a:extLst>
          </p:cNvPr>
          <p:cNvPicPr>
            <a:picLocks noGrp="1" noChangeAspect="1"/>
          </p:cNvPicPr>
          <p:nvPr>
            <p:ph idx="1"/>
          </p:nvPr>
        </p:nvPicPr>
        <p:blipFill>
          <a:blip r:embed="rId3"/>
          <a:stretch>
            <a:fillRect/>
          </a:stretch>
        </p:blipFill>
        <p:spPr>
          <a:xfrm>
            <a:off x="1212897" y="282574"/>
            <a:ext cx="9711209" cy="5683885"/>
          </a:xfrm>
        </p:spPr>
      </p:pic>
      <p:sp>
        <p:nvSpPr>
          <p:cNvPr id="2" name="テキスト ボックス 1"/>
          <p:cNvSpPr txBox="1"/>
          <p:nvPr/>
        </p:nvSpPr>
        <p:spPr>
          <a:xfrm>
            <a:off x="2240280" y="5781793"/>
            <a:ext cx="8401050" cy="369332"/>
          </a:xfrm>
          <a:prstGeom prst="rect">
            <a:avLst/>
          </a:prstGeom>
          <a:noFill/>
        </p:spPr>
        <p:txBody>
          <a:bodyPr wrap="square" rtlCol="0">
            <a:spAutoFit/>
          </a:bodyPr>
          <a:lstStyle/>
          <a:p>
            <a:r>
              <a:rPr kumimoji="1" lang="en-US" altLang="ja-JP" dirty="0"/>
              <a:t>Grade4</a:t>
            </a:r>
            <a:r>
              <a:rPr kumimoji="1" lang="ja-JP" altLang="en-US" dirty="0"/>
              <a:t>の</a:t>
            </a:r>
            <a:r>
              <a:rPr kumimoji="1" lang="en-US" altLang="ja-JP" dirty="0"/>
              <a:t>IVH</a:t>
            </a:r>
            <a:r>
              <a:rPr kumimoji="1" lang="ja-JP" altLang="en-US" dirty="0"/>
              <a:t>を認めた児の</a:t>
            </a:r>
            <a:r>
              <a:rPr kumimoji="1" lang="en-US" altLang="ja-JP" dirty="0"/>
              <a:t>70%</a:t>
            </a:r>
            <a:r>
              <a:rPr kumimoji="1" lang="ja-JP" altLang="en-US" dirty="0"/>
              <a:t>は脳性麻痺をきたし、</a:t>
            </a:r>
            <a:r>
              <a:rPr kumimoji="1" lang="en-US" altLang="ja-JP" dirty="0"/>
              <a:t>55</a:t>
            </a:r>
            <a:r>
              <a:rPr kumimoji="1" lang="ja-JP" altLang="en-US" dirty="0"/>
              <a:t>％は</a:t>
            </a:r>
            <a:r>
              <a:rPr kumimoji="1" lang="en-US" altLang="ja-JP" dirty="0"/>
              <a:t>DQ&lt;70</a:t>
            </a:r>
            <a:r>
              <a:rPr kumimoji="1" lang="ja-JP" altLang="en-US" dirty="0"/>
              <a:t>である</a:t>
            </a:r>
            <a:endParaRPr kumimoji="1" lang="en-US" altLang="ja-JP" dirty="0"/>
          </a:p>
        </p:txBody>
      </p:sp>
    </p:spTree>
    <p:extLst>
      <p:ext uri="{BB962C8B-B14F-4D97-AF65-F5344CB8AC3E}">
        <p14:creationId xmlns:p14="http://schemas.microsoft.com/office/powerpoint/2010/main" val="32279072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コンテンツ プレースホルダー 2">
            <a:extLst>
              <a:ext uri="{FF2B5EF4-FFF2-40B4-BE49-F238E27FC236}">
                <a16:creationId xmlns:a16="http://schemas.microsoft.com/office/drawing/2014/main" id="{40445FDF-4A3D-8227-B892-347D1613D261}"/>
              </a:ext>
            </a:extLst>
          </p:cNvPr>
          <p:cNvPicPr>
            <a:picLocks noGrp="1" noChangeAspect="1"/>
          </p:cNvPicPr>
          <p:nvPr>
            <p:ph idx="1"/>
          </p:nvPr>
        </p:nvPicPr>
        <p:blipFill>
          <a:blip r:embed="rId3"/>
          <a:stretch>
            <a:fillRect/>
          </a:stretch>
        </p:blipFill>
        <p:spPr>
          <a:xfrm>
            <a:off x="891680" y="316864"/>
            <a:ext cx="10496141" cy="5958206"/>
          </a:xfrm>
        </p:spPr>
      </p:pic>
    </p:spTree>
    <p:extLst>
      <p:ext uri="{BB962C8B-B14F-4D97-AF65-F5344CB8AC3E}">
        <p14:creationId xmlns:p14="http://schemas.microsoft.com/office/powerpoint/2010/main" val="555295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コンテンツ プレースホルダー 2">
            <a:extLst>
              <a:ext uri="{FF2B5EF4-FFF2-40B4-BE49-F238E27FC236}">
                <a16:creationId xmlns:a16="http://schemas.microsoft.com/office/drawing/2014/main" id="{01938A77-DA6B-D556-AEED-2F8E9294E6BB}"/>
              </a:ext>
            </a:extLst>
          </p:cNvPr>
          <p:cNvPicPr>
            <a:picLocks noGrp="1" noChangeAspect="1"/>
          </p:cNvPicPr>
          <p:nvPr>
            <p:ph idx="1"/>
          </p:nvPr>
        </p:nvPicPr>
        <p:blipFill>
          <a:blip r:embed="rId3"/>
          <a:stretch>
            <a:fillRect/>
          </a:stretch>
        </p:blipFill>
        <p:spPr>
          <a:xfrm>
            <a:off x="2035686" y="454024"/>
            <a:ext cx="7691244" cy="6277013"/>
          </a:xfrm>
        </p:spPr>
      </p:pic>
    </p:spTree>
    <p:extLst>
      <p:ext uri="{BB962C8B-B14F-4D97-AF65-F5344CB8AC3E}">
        <p14:creationId xmlns:p14="http://schemas.microsoft.com/office/powerpoint/2010/main" val="2212598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p:cNvSpPr>
            <a:spLocks noGrp="1"/>
          </p:cNvSpPr>
          <p:nvPr>
            <p:ph idx="1"/>
          </p:nvPr>
        </p:nvSpPr>
        <p:spPr>
          <a:xfrm>
            <a:off x="330379" y="465854"/>
            <a:ext cx="11618813" cy="5934946"/>
          </a:xfrm>
        </p:spPr>
        <p:txBody>
          <a:bodyPr>
            <a:noAutofit/>
          </a:bodyPr>
          <a:lstStyle/>
          <a:p>
            <a:pPr marL="0" indent="0">
              <a:buNone/>
            </a:pPr>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入院時現症</a:t>
            </a:r>
            <a:r>
              <a:rPr lang="en-US" altLang="ja-JP" sz="2000" dirty="0">
                <a:latin typeface="メイリオ" panose="020B0604030504040204" pitchFamily="50" charset="-128"/>
                <a:ea typeface="メイリオ" panose="020B0604030504040204" pitchFamily="50" charset="-128"/>
              </a:rPr>
              <a:t>】</a:t>
            </a:r>
          </a:p>
          <a:p>
            <a:pPr marL="0" indent="0">
              <a:buNone/>
            </a:pPr>
            <a:r>
              <a:rPr lang="ja-JP" altLang="en-US" sz="2000" dirty="0">
                <a:latin typeface="メイリオ" panose="020B0604030504040204" pitchFamily="50" charset="-128"/>
                <a:ea typeface="メイリオ" panose="020B0604030504040204" pitchFamily="50" charset="-128"/>
              </a:rPr>
              <a:t>  体重 </a:t>
            </a:r>
            <a:r>
              <a:rPr lang="en-US" altLang="ja-JP" sz="2000" dirty="0">
                <a:latin typeface="メイリオ" panose="020B0604030504040204" pitchFamily="50" charset="-128"/>
                <a:ea typeface="メイリオ" panose="020B0604030504040204" pitchFamily="50" charset="-128"/>
              </a:rPr>
              <a:t>509g (4.2%ile, -1.73 SD)</a:t>
            </a:r>
          </a:p>
          <a:p>
            <a:pPr marL="0" indent="0">
              <a:buNone/>
            </a:pPr>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身長 </a:t>
            </a:r>
            <a:r>
              <a:rPr lang="en-US" altLang="ja-JP" sz="2000" dirty="0">
                <a:latin typeface="メイリオ" panose="020B0604030504040204" pitchFamily="50" charset="-128"/>
                <a:ea typeface="メイリオ" panose="020B0604030504040204" pitchFamily="50" charset="-128"/>
              </a:rPr>
              <a:t>29 cm (15.2 %</a:t>
            </a:r>
            <a:r>
              <a:rPr lang="en-US" altLang="ja-JP" sz="2000" dirty="0" err="1">
                <a:latin typeface="メイリオ" panose="020B0604030504040204" pitchFamily="50" charset="-128"/>
                <a:ea typeface="メイリオ" panose="020B0604030504040204" pitchFamily="50" charset="-128"/>
              </a:rPr>
              <a:t>ile</a:t>
            </a:r>
            <a:r>
              <a:rPr lang="en-US" altLang="ja-JP" sz="2000" dirty="0">
                <a:latin typeface="メイリオ" panose="020B0604030504040204" pitchFamily="50" charset="-128"/>
                <a:ea typeface="メイリオ" panose="020B0604030504040204" pitchFamily="50" charset="-128"/>
              </a:rPr>
              <a:t>, -1.03 SD)</a:t>
            </a:r>
          </a:p>
          <a:p>
            <a:pPr marL="0" indent="0">
              <a:buNone/>
            </a:pPr>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頭囲 </a:t>
            </a:r>
            <a:r>
              <a:rPr lang="en-US" altLang="ja-JP" sz="2000" dirty="0">
                <a:latin typeface="メイリオ" panose="020B0604030504040204" pitchFamily="50" charset="-128"/>
                <a:ea typeface="メイリオ" panose="020B0604030504040204" pitchFamily="50" charset="-128"/>
              </a:rPr>
              <a:t>20.2 cm (9.9 %</a:t>
            </a:r>
            <a:r>
              <a:rPr lang="en-US" altLang="ja-JP" sz="2000" dirty="0" err="1">
                <a:latin typeface="メイリオ" panose="020B0604030504040204" pitchFamily="50" charset="-128"/>
                <a:ea typeface="メイリオ" panose="020B0604030504040204" pitchFamily="50" charset="-128"/>
              </a:rPr>
              <a:t>ile</a:t>
            </a:r>
            <a:r>
              <a:rPr lang="en-US" altLang="ja-JP" sz="2000" dirty="0">
                <a:latin typeface="メイリオ" panose="020B0604030504040204" pitchFamily="50" charset="-128"/>
                <a:ea typeface="メイリオ" panose="020B0604030504040204" pitchFamily="50" charset="-128"/>
              </a:rPr>
              <a:t>, -1.29 SD)</a:t>
            </a:r>
            <a:r>
              <a:rPr lang="ja-JP" altLang="en-US" sz="2000" dirty="0">
                <a:latin typeface="メイリオ" panose="020B0604030504040204" pitchFamily="50" charset="-128"/>
                <a:ea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rPr>
              <a:t>Light for date</a:t>
            </a:r>
            <a:r>
              <a:rPr lang="ja-JP" altLang="en-US" sz="2000" dirty="0">
                <a:latin typeface="メイリオ" panose="020B0604030504040204" pitchFamily="50" charset="-128"/>
                <a:ea typeface="メイリオ" panose="020B0604030504040204" pitchFamily="50" charset="-128"/>
              </a:rPr>
              <a:t>児</a:t>
            </a:r>
            <a:endParaRPr lang="en-US" altLang="ja-JP" sz="2000" dirty="0">
              <a:latin typeface="メイリオ" panose="020B0604030504040204" pitchFamily="50" charset="-128"/>
              <a:ea typeface="メイリオ" panose="020B0604030504040204" pitchFamily="50" charset="-128"/>
            </a:endParaRPr>
          </a:p>
          <a:p>
            <a:pPr marL="0" indent="0">
              <a:buNone/>
            </a:pPr>
            <a:r>
              <a:rPr lang="ja-JP" altLang="en-US" sz="2000" dirty="0">
                <a:latin typeface="メイリオ" panose="020B0604030504040204" pitchFamily="50" charset="-128"/>
                <a:ea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rPr>
              <a:t>HR</a:t>
            </a:r>
            <a:r>
              <a:rPr lang="ja-JP" altLang="en-US" sz="2000" dirty="0">
                <a:latin typeface="メイリオ" panose="020B0604030504040204" pitchFamily="50" charset="-128"/>
                <a:ea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rPr>
              <a:t>146 bpm</a:t>
            </a:r>
            <a:r>
              <a:rPr lang="ja-JP" altLang="en-US" sz="2000" dirty="0" err="1">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非観血的血圧測定では測定不能、</a:t>
            </a:r>
            <a:r>
              <a:rPr lang="en-US" altLang="ja-JP" sz="2000" dirty="0">
                <a:latin typeface="メイリオ" panose="020B0604030504040204" pitchFamily="50" charset="-128"/>
                <a:ea typeface="メイリオ" panose="020B0604030504040204" pitchFamily="50" charset="-128"/>
              </a:rPr>
              <a:t>Aline</a:t>
            </a:r>
            <a:r>
              <a:rPr lang="ja-JP" altLang="en-US" sz="2000" dirty="0">
                <a:latin typeface="メイリオ" panose="020B0604030504040204" pitchFamily="50" charset="-128"/>
                <a:ea typeface="メイリオ" panose="020B0604030504040204" pitchFamily="50" charset="-128"/>
              </a:rPr>
              <a:t>挿入後</a:t>
            </a:r>
            <a:r>
              <a:rPr lang="en-US" altLang="ja-JP" sz="2000" dirty="0">
                <a:latin typeface="メイリオ" panose="020B0604030504040204" pitchFamily="50" charset="-128"/>
                <a:ea typeface="メイリオ" panose="020B0604030504040204" pitchFamily="50" charset="-128"/>
              </a:rPr>
              <a:t>BP 18/13</a:t>
            </a:r>
            <a:r>
              <a:rPr lang="ja-JP" altLang="en-US" sz="2000" dirty="0">
                <a:latin typeface="メイリオ" panose="020B0604030504040204" pitchFamily="50" charset="-128"/>
                <a:ea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rPr>
              <a:t>15</a:t>
            </a:r>
            <a:r>
              <a:rPr lang="ja-JP" altLang="en-US" sz="2000" dirty="0">
                <a:latin typeface="メイリオ" panose="020B0604030504040204" pitchFamily="50" charset="-128"/>
                <a:ea typeface="メイリオ" panose="020B0604030504040204" pitchFamily="50" charset="-128"/>
              </a:rPr>
              <a:t>）</a:t>
            </a:r>
            <a:endParaRPr lang="en-US" altLang="ja-JP" sz="2000" dirty="0">
              <a:latin typeface="メイリオ" panose="020B0604030504040204" pitchFamily="50" charset="-128"/>
              <a:ea typeface="メイリオ" panose="020B0604030504040204" pitchFamily="50" charset="-128"/>
            </a:endParaRPr>
          </a:p>
          <a:p>
            <a:pPr marL="0" indent="0">
              <a:buNone/>
            </a:pPr>
            <a:r>
              <a:rPr lang="ja-JP" altLang="en-US" sz="2000" dirty="0">
                <a:latin typeface="メイリオ" panose="020B0604030504040204" pitchFamily="50" charset="-128"/>
                <a:ea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rPr>
              <a:t>RR</a:t>
            </a:r>
            <a:r>
              <a:rPr lang="ja-JP" altLang="en-US" sz="2000" dirty="0">
                <a:latin typeface="メイリオ" panose="020B0604030504040204" pitchFamily="50" charset="-128"/>
                <a:ea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rPr>
              <a:t>34/min, SpO2</a:t>
            </a:r>
            <a:r>
              <a:rPr lang="ja-JP" altLang="en-US" sz="2000" dirty="0">
                <a:latin typeface="メイリオ" panose="020B0604030504040204" pitchFamily="50" charset="-128"/>
                <a:ea typeface="メイリオ" panose="020B0604030504040204" pitchFamily="50" charset="-128"/>
              </a:rPr>
              <a:t> </a:t>
            </a:r>
            <a:r>
              <a:rPr lang="en-US" altLang="ja-JP" sz="2000" dirty="0">
                <a:latin typeface="メイリオ" panose="020B0604030504040204" pitchFamily="50" charset="-128"/>
                <a:ea typeface="メイリオ" panose="020B0604030504040204" pitchFamily="50" charset="-128"/>
              </a:rPr>
              <a:t>92 %</a:t>
            </a:r>
            <a:r>
              <a:rPr lang="ja-JP" altLang="en-US" sz="2000" dirty="0">
                <a:latin typeface="メイリオ" panose="020B0604030504040204" pitchFamily="50" charset="-128"/>
                <a:ea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rPr>
              <a:t>FiO2 1.0)</a:t>
            </a:r>
          </a:p>
          <a:p>
            <a:pPr marL="0" indent="0">
              <a:buNone/>
            </a:pPr>
            <a:endParaRPr lang="en-US" altLang="ja-JP" sz="2000" dirty="0">
              <a:latin typeface="メイリオ" panose="020B0604030504040204" pitchFamily="50" charset="-128"/>
              <a:ea typeface="メイリオ" panose="020B0604030504040204" pitchFamily="50" charset="-128"/>
            </a:endParaRPr>
          </a:p>
          <a:p>
            <a:pPr marL="0" indent="0">
              <a:buNone/>
            </a:pPr>
            <a:r>
              <a:rPr lang="en-US" altLang="ja-JP" sz="2000" dirty="0">
                <a:latin typeface="メイリオ" panose="020B0604030504040204" pitchFamily="50" charset="-128"/>
                <a:ea typeface="メイリオ" panose="020B0604030504040204" pitchFamily="50" charset="-128"/>
              </a:rPr>
              <a:t>【</a:t>
            </a:r>
            <a:r>
              <a:rPr lang="ja-JP" altLang="en-US" sz="2000" dirty="0">
                <a:latin typeface="メイリオ" panose="020B0604030504040204" pitchFamily="50" charset="-128"/>
                <a:ea typeface="メイリオ" panose="020B0604030504040204" pitchFamily="50" charset="-128"/>
              </a:rPr>
              <a:t>身体所見</a:t>
            </a:r>
            <a:r>
              <a:rPr lang="en-US" altLang="ja-JP" sz="2000" dirty="0">
                <a:latin typeface="メイリオ" panose="020B0604030504040204" pitchFamily="50" charset="-128"/>
                <a:ea typeface="メイリオ" panose="020B0604030504040204" pitchFamily="50" charset="-128"/>
              </a:rPr>
              <a:t>】</a:t>
            </a:r>
          </a:p>
          <a:p>
            <a:pPr marL="0" indent="0">
              <a:buNone/>
            </a:pPr>
            <a:r>
              <a:rPr lang="ja-JP" altLang="en-US" sz="2000" dirty="0">
                <a:latin typeface="メイリオ" panose="020B0604030504040204" pitchFamily="50" charset="-128"/>
                <a:ea typeface="メイリオ" panose="020B0604030504040204" pitchFamily="50" charset="-128"/>
              </a:rPr>
              <a:t>  体動ほぼなし</a:t>
            </a:r>
            <a:endParaRPr lang="en-US" altLang="ja-JP" sz="2000" dirty="0">
              <a:latin typeface="メイリオ" panose="020B0604030504040204" pitchFamily="50" charset="-128"/>
              <a:ea typeface="メイリオ" panose="020B0604030504040204" pitchFamily="50" charset="-128"/>
            </a:endParaRPr>
          </a:p>
          <a:p>
            <a:pPr marL="0" indent="0">
              <a:buNone/>
            </a:pPr>
            <a:r>
              <a:rPr lang="ja-JP" altLang="en-US" sz="2000" dirty="0">
                <a:latin typeface="メイリオ" panose="020B0604030504040204" pitchFamily="50" charset="-128"/>
                <a:ea typeface="メイリオ" panose="020B0604030504040204" pitchFamily="50" charset="-128"/>
              </a:rPr>
              <a:t>  大泉門　平坦</a:t>
            </a:r>
            <a:endParaRPr lang="en-US" altLang="ja-JP" sz="2000" dirty="0">
              <a:latin typeface="メイリオ" panose="020B0604030504040204" pitchFamily="50" charset="-128"/>
              <a:ea typeface="メイリオ" panose="020B0604030504040204" pitchFamily="50" charset="-128"/>
            </a:endParaRPr>
          </a:p>
          <a:p>
            <a:pPr marL="0" indent="0">
              <a:buNone/>
            </a:pPr>
            <a:r>
              <a:rPr lang="ja-JP" altLang="en-US" sz="2000" dirty="0">
                <a:latin typeface="メイリオ" panose="020B0604030504040204" pitchFamily="50" charset="-128"/>
                <a:ea typeface="メイリオ" panose="020B0604030504040204" pitchFamily="50" charset="-128"/>
              </a:rPr>
              <a:t>  胸部　呼吸音　清　左右差なし、心音　整　心雑音なし</a:t>
            </a:r>
            <a:endParaRPr lang="en-US" altLang="ja-JP" sz="2000" dirty="0">
              <a:latin typeface="メイリオ" panose="020B0604030504040204" pitchFamily="50" charset="-128"/>
              <a:ea typeface="メイリオ" panose="020B0604030504040204" pitchFamily="50" charset="-128"/>
            </a:endParaRPr>
          </a:p>
          <a:p>
            <a:pPr marL="0" indent="0">
              <a:buNone/>
            </a:pPr>
            <a:r>
              <a:rPr lang="en-US" altLang="ja-JP" sz="2000" dirty="0">
                <a:latin typeface="メイリオ" panose="020B0604030504040204" pitchFamily="50" charset="-128"/>
                <a:ea typeface="メイリオ" panose="020B0604030504040204" pitchFamily="50" charset="-128"/>
              </a:rPr>
              <a:t>  </a:t>
            </a:r>
            <a:r>
              <a:rPr lang="ja-JP" altLang="en-US" sz="2000" dirty="0">
                <a:latin typeface="メイリオ" panose="020B0604030504040204" pitchFamily="50" charset="-128"/>
                <a:ea typeface="メイリオ" panose="020B0604030504040204" pitchFamily="50" charset="-128"/>
              </a:rPr>
              <a:t>腹部　平坦　やわらかい　腫瘤触知なし</a:t>
            </a:r>
            <a:endParaRPr lang="en-US" altLang="ja-JP" sz="2000" dirty="0">
              <a:latin typeface="メイリオ" panose="020B0604030504040204" pitchFamily="50" charset="-128"/>
              <a:ea typeface="メイリオ" panose="020B0604030504040204" pitchFamily="50" charset="-128"/>
            </a:endParaRPr>
          </a:p>
          <a:p>
            <a:pPr marL="0" indent="0">
              <a:buNone/>
            </a:pPr>
            <a:r>
              <a:rPr lang="ja-JP" altLang="en-US" sz="2000" dirty="0">
                <a:latin typeface="メイリオ" panose="020B0604030504040204" pitchFamily="50" charset="-128"/>
                <a:ea typeface="メイリオ" panose="020B0604030504040204" pitchFamily="50" charset="-128"/>
              </a:rPr>
              <a:t>  陰部　正常女性型、鎖肛なし</a:t>
            </a:r>
            <a:endParaRPr lang="en-US" altLang="ja-JP" sz="2000" dirty="0">
              <a:latin typeface="メイリオ" panose="020B0604030504040204" pitchFamily="50" charset="-128"/>
              <a:ea typeface="メイリオ" panose="020B0604030504040204" pitchFamily="50" charset="-128"/>
            </a:endParaRPr>
          </a:p>
          <a:p>
            <a:pPr marL="0" indent="0">
              <a:buNone/>
            </a:pPr>
            <a:r>
              <a:rPr lang="ja-JP" altLang="en-US" sz="2000" dirty="0">
                <a:latin typeface="メイリオ" panose="020B0604030504040204" pitchFamily="50" charset="-128"/>
                <a:ea typeface="メイリオ" panose="020B0604030504040204" pitchFamily="50" charset="-128"/>
              </a:rPr>
              <a:t>  皮膚　四肢が一部暗赤色に変化（子宮内での圧迫による）</a:t>
            </a:r>
            <a:br>
              <a:rPr lang="ja-JP" altLang="en-US" sz="1800" dirty="0">
                <a:latin typeface="メイリオ" panose="020B0604030504040204" pitchFamily="50" charset="-128"/>
                <a:ea typeface="メイリオ" panose="020B0604030504040204" pitchFamily="50" charset="-128"/>
              </a:rPr>
            </a:br>
            <a:endParaRPr lang="ja-JP" altLang="en-US" sz="18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3787324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p:cNvSpPr/>
          <p:nvPr/>
        </p:nvSpPr>
        <p:spPr>
          <a:xfrm>
            <a:off x="219203" y="406461"/>
            <a:ext cx="11663744" cy="5232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ja-JP" altLang="en-US" sz="2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入院時検査所見</a:t>
            </a:r>
            <a:r>
              <a:rPr kumimoji="1" lang="en-US" altLang="ja-JP" sz="28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p>
        </p:txBody>
      </p:sp>
      <p:grpSp>
        <p:nvGrpSpPr>
          <p:cNvPr id="10" name="グループ化 34"/>
          <p:cNvGrpSpPr/>
          <p:nvPr/>
        </p:nvGrpSpPr>
        <p:grpSpPr>
          <a:xfrm>
            <a:off x="6774236" y="1217296"/>
            <a:ext cx="5270852" cy="5774210"/>
            <a:chOff x="3035666" y="357166"/>
            <a:chExt cx="6699270" cy="6359201"/>
          </a:xfrm>
        </p:grpSpPr>
        <p:sp>
          <p:nvSpPr>
            <p:cNvPr id="11" name="テキスト ボックス 10"/>
            <p:cNvSpPr txBox="1"/>
            <p:nvPr/>
          </p:nvSpPr>
          <p:spPr>
            <a:xfrm>
              <a:off x="3071802" y="357166"/>
              <a:ext cx="2286016" cy="4406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生化学</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2" name="テキスト ボックス 11"/>
            <p:cNvSpPr txBox="1"/>
            <p:nvPr/>
          </p:nvSpPr>
          <p:spPr>
            <a:xfrm>
              <a:off x="3096459" y="852398"/>
              <a:ext cx="1690452" cy="586396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TP</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Alb</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AST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ALT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LDH</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ALP</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T-</a:t>
              </a:r>
              <a:r>
                <a:rPr kumimoji="1" lang="en-US" altLang="ja-JP" sz="2000" b="0" i="0" u="none" strike="noStrike" kern="1200" cap="none" spc="0" normalizeH="0" baseline="0" noProof="0" dirty="0" err="1">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Bil</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lvl="0">
                <a:defRPr/>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Na</a:t>
              </a:r>
            </a:p>
            <a:p>
              <a:pPr lvl="0">
                <a:defRPr/>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Cl</a:t>
              </a:r>
            </a:p>
            <a:p>
              <a:pPr lvl="0">
                <a:defRPr/>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K</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Ca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IP</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Mg</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BUN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err="1">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Cre</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13" name="テキスト ボックス 12"/>
            <p:cNvSpPr txBox="1"/>
            <p:nvPr/>
          </p:nvSpPr>
          <p:spPr>
            <a:xfrm>
              <a:off x="4002952" y="852398"/>
              <a:ext cx="1091616" cy="518605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2.3</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noProof="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1.8</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noProof="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59</a:t>
              </a:r>
              <a:r>
                <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 </a:t>
              </a: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3</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noProof="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624</a:t>
              </a:r>
              <a:endParaRPr kumimoji="1" lang="en-US" altLang="ja-JP" sz="20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noProof="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357</a:t>
              </a:r>
              <a:endParaRPr kumimoji="1" lang="en-US" altLang="ja-JP" sz="20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noProof="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1.5</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noProof="0" dirty="0">
                  <a:latin typeface="メイリオ" panose="020B0604030504040204" pitchFamily="50" charset="-128"/>
                  <a:ea typeface="メイリオ" panose="020B0604030504040204" pitchFamily="50" charset="-128"/>
                  <a:cs typeface="メイリオ" panose="020B0604030504040204" pitchFamily="50" charset="-128"/>
                </a:rPr>
                <a:t>144</a:t>
              </a:r>
              <a:endParaRPr kumimoji="1" lang="en-US" altLang="ja-JP"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noProof="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105</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noProof="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3.5</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9.1</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noProof="0" dirty="0">
                  <a:latin typeface="メイリオ" panose="020B0604030504040204" pitchFamily="50" charset="-128"/>
                  <a:ea typeface="メイリオ" panose="020B0604030504040204" pitchFamily="50" charset="-128"/>
                  <a:cs typeface="メイリオ" panose="020B0604030504040204" pitchFamily="50" charset="-128"/>
                </a:rPr>
                <a:t>8.3</a:t>
              </a:r>
              <a:endParaRPr kumimoji="1" lang="en-US" altLang="ja-JP"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2.7</a:t>
              </a: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10.6</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0.54</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 name="テキスト ボックス 13"/>
            <p:cNvSpPr txBox="1"/>
            <p:nvPr/>
          </p:nvSpPr>
          <p:spPr>
            <a:xfrm>
              <a:off x="5122790" y="809774"/>
              <a:ext cx="1285884" cy="552501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g/</a:t>
              </a:r>
              <a:r>
                <a:rPr kumimoji="1" lang="en-US" altLang="ja-JP" sz="2000" b="0" i="0" u="none" strike="noStrike" kern="1200" cap="none" spc="0" normalizeH="0" baseline="0" noProof="0" dirty="0" err="1">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dL</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mg/</a:t>
              </a:r>
              <a:r>
                <a:rPr kumimoji="1" lang="en-US" altLang="ja-JP" sz="2000" b="0" i="0" u="none" strike="noStrike" kern="1200" cap="none" spc="0" normalizeH="0" baseline="0" noProof="0" dirty="0" err="1">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dL</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メイリオ" pitchFamily="50" charset="-128"/>
                </a:rPr>
                <a:t>U/L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U/L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メイリオ" pitchFamily="50" charset="-128"/>
                </a:rPr>
                <a:t>U/L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メイリオ" pitchFamily="50" charset="-128"/>
                </a:rPr>
                <a:t>U/L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mg/</a:t>
              </a:r>
              <a:r>
                <a:rPr kumimoji="1" lang="en-US" altLang="ja-JP" sz="2000" b="0" i="0" u="none" strike="noStrike" kern="1200" cap="none" spc="0" normalizeH="0" baseline="0" noProof="0" dirty="0" err="1">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dL</a:t>
              </a:r>
              <a:endParaRPr kumimoji="1" lang="nl-NL"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endParaRPr>
            </a:p>
            <a:p>
              <a:pPr lvl="0">
                <a:defRPr/>
              </a:pPr>
              <a:r>
                <a:rPr lang="en-US" altLang="ja-JP" sz="2000" dirty="0" err="1">
                  <a:latin typeface="メイリオ" panose="020B0604030504040204" pitchFamily="50" charset="-128"/>
                  <a:ea typeface="メイリオ" panose="020B0604030504040204" pitchFamily="50" charset="-128"/>
                  <a:cs typeface="メイリオ" pitchFamily="50" charset="-128"/>
                </a:rPr>
                <a:t>mEq</a:t>
              </a:r>
              <a:r>
                <a:rPr lang="en-US" altLang="ja-JP" sz="2000" dirty="0">
                  <a:latin typeface="メイリオ" panose="020B0604030504040204" pitchFamily="50" charset="-128"/>
                  <a:ea typeface="メイリオ" panose="020B0604030504040204" pitchFamily="50" charset="-128"/>
                  <a:cs typeface="メイリオ" pitchFamily="50" charset="-128"/>
                </a:rPr>
                <a:t>/L</a:t>
              </a:r>
            </a:p>
            <a:p>
              <a:pPr lvl="0">
                <a:defRPr/>
              </a:pPr>
              <a:r>
                <a:rPr lang="en-US" altLang="ja-JP" sz="2000" dirty="0" err="1">
                  <a:solidFill>
                    <a:prstClr val="black"/>
                  </a:solidFill>
                  <a:latin typeface="メイリオ" panose="020B0604030504040204" pitchFamily="50" charset="-128"/>
                  <a:ea typeface="メイリオ" panose="020B0604030504040204" pitchFamily="50" charset="-128"/>
                  <a:cs typeface="メイリオ" pitchFamily="50" charset="-128"/>
                </a:rPr>
                <a:t>mEq</a:t>
              </a:r>
              <a:r>
                <a:rPr lang="en-US" altLang="ja-JP" sz="2000" dirty="0">
                  <a:solidFill>
                    <a:prstClr val="black"/>
                  </a:solidFill>
                  <a:latin typeface="メイリオ" panose="020B0604030504040204" pitchFamily="50" charset="-128"/>
                  <a:ea typeface="メイリオ" panose="020B0604030504040204" pitchFamily="50" charset="-128"/>
                  <a:cs typeface="メイリオ" pitchFamily="50" charset="-128"/>
                </a:rPr>
                <a:t>/L</a:t>
              </a:r>
            </a:p>
            <a:p>
              <a:pPr lvl="0">
                <a:defRPr/>
              </a:pPr>
              <a:r>
                <a:rPr lang="en-US" altLang="ja-JP" sz="2000" dirty="0" err="1">
                  <a:solidFill>
                    <a:prstClr val="black"/>
                  </a:solidFill>
                  <a:latin typeface="メイリオ" panose="020B0604030504040204" pitchFamily="50" charset="-128"/>
                  <a:ea typeface="メイリオ" panose="020B0604030504040204" pitchFamily="50" charset="-128"/>
                  <a:cs typeface="メイリオ" pitchFamily="50" charset="-128"/>
                </a:rPr>
                <a:t>mEq</a:t>
              </a:r>
              <a:r>
                <a:rPr lang="en-US" altLang="ja-JP" sz="2000" dirty="0">
                  <a:solidFill>
                    <a:prstClr val="black"/>
                  </a:solidFill>
                  <a:latin typeface="メイリオ" panose="020B0604030504040204" pitchFamily="50" charset="-128"/>
                  <a:ea typeface="メイリオ" panose="020B0604030504040204" pitchFamily="50" charset="-128"/>
                  <a:cs typeface="メイリオ" pitchFamily="50" charset="-128"/>
                </a:rPr>
                <a:t>/L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nl-NL"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mg/dL</a:t>
              </a:r>
            </a:p>
            <a:p>
              <a:pPr>
                <a:defRPr/>
              </a:pPr>
              <a:r>
                <a:rPr lang="nl-NL" altLang="ja-JP" sz="2000" dirty="0">
                  <a:latin typeface="メイリオ" panose="020B0604030504040204" pitchFamily="50" charset="-128"/>
                  <a:ea typeface="メイリオ" panose="020B0604030504040204" pitchFamily="50" charset="-128"/>
                  <a:cs typeface="メイリオ" pitchFamily="50" charset="-128"/>
                </a:rPr>
                <a:t>mg/dL</a:t>
              </a:r>
            </a:p>
            <a:p>
              <a:pPr>
                <a:defRPr/>
              </a:pPr>
              <a:r>
                <a:rPr lang="nl-NL" altLang="ja-JP" sz="2000" dirty="0">
                  <a:solidFill>
                    <a:prstClr val="black"/>
                  </a:solidFill>
                  <a:latin typeface="メイリオ" panose="020B0604030504040204" pitchFamily="50" charset="-128"/>
                  <a:ea typeface="メイリオ" panose="020B0604030504040204" pitchFamily="50" charset="-128"/>
                  <a:cs typeface="メイリオ" pitchFamily="50" charset="-128"/>
                </a:rPr>
                <a:t>mg/dL</a:t>
              </a:r>
              <a:endParaRPr kumimoji="1" lang="nl-NL"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nl-NL"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mg/dL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nl-NL"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mg/dL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nl-NL"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endParaRPr>
            </a:p>
          </p:txBody>
        </p:sp>
        <p:cxnSp>
          <p:nvCxnSpPr>
            <p:cNvPr id="15" name="直線コネクタ 14"/>
            <p:cNvCxnSpPr/>
            <p:nvPr/>
          </p:nvCxnSpPr>
          <p:spPr>
            <a:xfrm>
              <a:off x="3035666" y="790844"/>
              <a:ext cx="6699270" cy="11256"/>
            </a:xfrm>
            <a:prstGeom prst="line">
              <a:avLst/>
            </a:prstGeom>
            <a:ln/>
          </p:spPr>
          <p:style>
            <a:lnRef idx="1">
              <a:schemeClr val="accent5"/>
            </a:lnRef>
            <a:fillRef idx="0">
              <a:schemeClr val="accent5"/>
            </a:fillRef>
            <a:effectRef idx="0">
              <a:schemeClr val="accent5"/>
            </a:effectRef>
            <a:fontRef idx="minor">
              <a:schemeClr val="tx1"/>
            </a:fontRef>
          </p:style>
        </p:cxnSp>
      </p:grpSp>
      <p:grpSp>
        <p:nvGrpSpPr>
          <p:cNvPr id="34" name="グループ化 34"/>
          <p:cNvGrpSpPr/>
          <p:nvPr/>
        </p:nvGrpSpPr>
        <p:grpSpPr>
          <a:xfrm>
            <a:off x="9434440" y="1217296"/>
            <a:ext cx="2649880" cy="2388667"/>
            <a:chOff x="3071802" y="357166"/>
            <a:chExt cx="3444944" cy="2630665"/>
          </a:xfrm>
        </p:grpSpPr>
        <p:sp>
          <p:nvSpPr>
            <p:cNvPr id="35" name="テキスト ボックス 34"/>
            <p:cNvSpPr txBox="1"/>
            <p:nvPr/>
          </p:nvSpPr>
          <p:spPr>
            <a:xfrm>
              <a:off x="3071802" y="357166"/>
              <a:ext cx="2286016" cy="44064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6" name="テキスト ボックス 35"/>
            <p:cNvSpPr txBox="1"/>
            <p:nvPr/>
          </p:nvSpPr>
          <p:spPr>
            <a:xfrm>
              <a:off x="3096459" y="852398"/>
              <a:ext cx="1690452" cy="21354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メイリオ" pitchFamily="50" charset="-128"/>
                </a:rPr>
                <a:t>CK</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cs typeface="メイリオ" pitchFamily="50" charset="-128"/>
                </a:rPr>
                <a:t>CRP</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IgG</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IgA</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IgM</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7" name="テキスト ボックス 36"/>
            <p:cNvSpPr txBox="1"/>
            <p:nvPr/>
          </p:nvSpPr>
          <p:spPr>
            <a:xfrm>
              <a:off x="3787780" y="852398"/>
              <a:ext cx="1306789" cy="2135433"/>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800</a:t>
              </a:r>
              <a:endParaRPr kumimoji="1" lang="en-US" altLang="ja-JP" sz="20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ja-JP" altLang="en-US" sz="2000" dirty="0">
                  <a:latin typeface="メイリオ" panose="020B0604030504040204" pitchFamily="50" charset="-128"/>
                  <a:ea typeface="メイリオ" panose="020B0604030504040204" pitchFamily="50" charset="-128"/>
                  <a:cs typeface="メイリオ" panose="020B0604030504040204" pitchFamily="50" charset="-128"/>
                </a:rPr>
                <a:t>＜</a:t>
              </a: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0.03</a:t>
              </a:r>
              <a:endParaRPr kumimoji="1" lang="en-US" altLang="ja-JP"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noProof="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89</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&lt;2</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2</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テキスト ボックス 37"/>
            <p:cNvSpPr txBox="1"/>
            <p:nvPr/>
          </p:nvSpPr>
          <p:spPr>
            <a:xfrm>
              <a:off x="5052144" y="852398"/>
              <a:ext cx="1464602" cy="179647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nl-NL" altLang="ja-JP" sz="20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メイリオ" pitchFamily="50" charset="-128"/>
                </a:rPr>
                <a:t>U/L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nl-NL" altLang="ja-JP"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cs typeface="メイリオ" pitchFamily="50" charset="-128"/>
                </a:rPr>
                <a:t>mg/dL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nl-NL"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mg/dL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nl-NL"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mg/dL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nl-NL"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mg/dL</a:t>
              </a:r>
            </a:p>
          </p:txBody>
        </p:sp>
      </p:grpSp>
      <p:grpSp>
        <p:nvGrpSpPr>
          <p:cNvPr id="28" name="グループ化 25"/>
          <p:cNvGrpSpPr/>
          <p:nvPr/>
        </p:nvGrpSpPr>
        <p:grpSpPr>
          <a:xfrm>
            <a:off x="3892828" y="1230830"/>
            <a:ext cx="3103528" cy="3326155"/>
            <a:chOff x="0" y="2236886"/>
            <a:chExt cx="3119145" cy="2968897"/>
          </a:xfrm>
        </p:grpSpPr>
        <p:sp>
          <p:nvSpPr>
            <p:cNvPr id="29" name="テキスト ボックス 28"/>
            <p:cNvSpPr txBox="1"/>
            <p:nvPr/>
          </p:nvSpPr>
          <p:spPr>
            <a:xfrm>
              <a:off x="0" y="2236886"/>
              <a:ext cx="2286016" cy="357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血算</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30" name="テキスト ボックス 29"/>
            <p:cNvSpPr txBox="1"/>
            <p:nvPr/>
          </p:nvSpPr>
          <p:spPr>
            <a:xfrm>
              <a:off x="0" y="2643947"/>
              <a:ext cx="3081906" cy="2554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cs typeface="メイリオ" pitchFamily="50" charset="-128"/>
                </a:rPr>
                <a:t>WBC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 </a:t>
              </a:r>
              <a:r>
                <a:rPr kumimoji="1" lang="en-US" altLang="ja-JP" sz="2000" b="0" i="0" u="none" strike="noStrike" kern="1200" cap="none" spc="0" normalizeH="0" baseline="0" noProof="0" dirty="0" err="1">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Seg</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solidFill>
                    <a:prstClr val="black"/>
                  </a:solidFill>
                  <a:latin typeface="メイリオ" panose="020B0604030504040204" pitchFamily="50" charset="-128"/>
                  <a:ea typeface="メイリオ" panose="020B0604030504040204" pitchFamily="50" charset="-128"/>
                  <a:cs typeface="メイリオ" pitchFamily="50" charset="-128"/>
                </a:rPr>
                <a:t> Band</a:t>
              </a:r>
              <a:r>
                <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 </a:t>
              </a:r>
              <a:r>
                <a:rPr kumimoji="1" lang="en-US" altLang="ja-JP" sz="2000" b="0" i="0" u="none" strike="noStrike" kern="1200" cap="none" spc="0" normalizeH="0" baseline="0" noProof="0" dirty="0" err="1">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lym</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RBC</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70C0"/>
                  </a:solidFill>
                  <a:effectLst/>
                  <a:uLnTx/>
                  <a:uFillTx/>
                  <a:latin typeface="メイリオ" panose="020B0604030504040204" pitchFamily="50" charset="-128"/>
                  <a:ea typeface="メイリオ" panose="020B0604030504040204" pitchFamily="50" charset="-128"/>
                  <a:cs typeface="メイリオ" pitchFamily="50" charset="-128"/>
                </a:rPr>
                <a:t>Hb</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err="1">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Ht</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err="1">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Plt</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solidFill>
                    <a:prstClr val="black"/>
                  </a:solidFill>
                  <a:latin typeface="メイリオ" panose="020B0604030504040204" pitchFamily="50" charset="-128"/>
                  <a:ea typeface="メイリオ" panose="020B0604030504040204" pitchFamily="50" charset="-128"/>
                  <a:cs typeface="メイリオ" pitchFamily="50" charset="-128"/>
                </a:rPr>
                <a:t>Ret   </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endParaRPr>
            </a:p>
          </p:txBody>
        </p:sp>
        <p:sp>
          <p:nvSpPr>
            <p:cNvPr id="31" name="テキスト ボックス 30"/>
            <p:cNvSpPr txBox="1"/>
            <p:nvPr/>
          </p:nvSpPr>
          <p:spPr>
            <a:xfrm>
              <a:off x="650872" y="2635249"/>
              <a:ext cx="1143008" cy="255488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noProof="0" dirty="0">
                  <a:latin typeface="メイリオ" panose="020B0604030504040204" pitchFamily="50" charset="-128"/>
                  <a:ea typeface="メイリオ" panose="020B0604030504040204" pitchFamily="50" charset="-128"/>
                  <a:cs typeface="メイリオ" panose="020B0604030504040204" pitchFamily="50" charset="-128"/>
                </a:rPr>
                <a:t>16,300</a:t>
              </a:r>
              <a:endParaRPr kumimoji="1" lang="en-US" altLang="ja-JP"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noProof="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46.0</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5.0</a:t>
              </a: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noProof="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34.0</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247</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9.9</a:t>
              </a:r>
              <a:endParaRPr kumimoji="1" lang="en-US" altLang="ja-JP" sz="2000" b="0" i="0" u="none" strike="noStrike" kern="1200" cap="none" spc="0" normalizeH="0" baseline="0" noProof="0" dirty="0">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31.9</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noProof="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14.9</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116</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2" name="テキスト ボックス 31"/>
            <p:cNvSpPr txBox="1"/>
            <p:nvPr/>
          </p:nvSpPr>
          <p:spPr>
            <a:xfrm>
              <a:off x="1761823" y="2650899"/>
              <a:ext cx="1357322" cy="25548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cs typeface="メイリオ" pitchFamily="50" charset="-128"/>
                </a:rPr>
                <a:t>/</a:t>
              </a:r>
              <a:r>
                <a:rPr kumimoji="1" lang="en-US" altLang="ja-JP" sz="2000" b="0" i="0" u="none" strike="noStrike" kern="1200" cap="none" spc="0" normalizeH="0" baseline="0" noProof="0" dirty="0" err="1">
                  <a:ln>
                    <a:noFill/>
                  </a:ln>
                  <a:effectLst/>
                  <a:uLnTx/>
                  <a:uFillTx/>
                  <a:latin typeface="メイリオ" panose="020B0604030504040204" pitchFamily="50" charset="-128"/>
                  <a:ea typeface="メイリオ" panose="020B0604030504040204" pitchFamily="50" charset="-128"/>
                  <a:cs typeface="メイリオ" pitchFamily="50" charset="-128"/>
                </a:rPr>
                <a:t>μL</a:t>
              </a:r>
              <a:endParaRPr kumimoji="1" lang="en-US" altLang="ja-JP"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cs typeface="メイリオ"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solidFill>
                    <a:prstClr val="black"/>
                  </a:solidFill>
                  <a:latin typeface="メイリオ" panose="020B0604030504040204" pitchFamily="50" charset="-128"/>
                  <a:ea typeface="メイリオ" panose="020B0604030504040204" pitchFamily="50" charset="-128"/>
                  <a:cs typeface="メイリオ" pitchFamily="50"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万</a:t>
              </a:r>
              <a:r>
                <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a:t>
              </a:r>
              <a:r>
                <a:rPr kumimoji="1" lang="en-US" altLang="ja-JP" sz="2000" b="0" i="0" u="none" strike="noStrike" kern="1200" cap="none" spc="0" normalizeH="0" baseline="0" noProof="0" dirty="0" err="1">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μL</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70C0"/>
                  </a:solidFill>
                  <a:effectLst/>
                  <a:uLnTx/>
                  <a:uFillTx/>
                  <a:latin typeface="メイリオ" panose="020B0604030504040204" pitchFamily="50" charset="-128"/>
                  <a:ea typeface="メイリオ" panose="020B0604030504040204" pitchFamily="50" charset="-128"/>
                  <a:cs typeface="メイリオ" pitchFamily="50" charset="-128"/>
                </a:rPr>
                <a:t>g/dL</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万</a:t>
              </a:r>
              <a:r>
                <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a:t>
              </a:r>
              <a:r>
                <a:rPr kumimoji="1" lang="en-US" altLang="ja-JP" sz="2000" b="0" i="0" u="none" strike="noStrike" kern="1200" cap="none" spc="0" normalizeH="0" baseline="0" noProof="0" dirty="0" err="1">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rPr>
                <a:t>μL</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noProof="0" dirty="0">
                  <a:solidFill>
                    <a:prstClr val="black"/>
                  </a:solidFill>
                  <a:latin typeface="メイリオ" panose="020B0604030504040204" pitchFamily="50" charset="-128"/>
                  <a:ea typeface="メイリオ" panose="020B0604030504040204" pitchFamily="50" charset="-128"/>
                  <a:cs typeface="メイリオ" pitchFamily="50" charset="-128"/>
                </a:rPr>
                <a:t>‰</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endParaRPr>
            </a:p>
          </p:txBody>
        </p:sp>
        <p:cxnSp>
          <p:nvCxnSpPr>
            <p:cNvPr id="33" name="直線コネクタ 32"/>
            <p:cNvCxnSpPr>
              <a:cxnSpLocks/>
            </p:cNvCxnSpPr>
            <p:nvPr/>
          </p:nvCxnSpPr>
          <p:spPr>
            <a:xfrm flipV="1">
              <a:off x="0" y="2584292"/>
              <a:ext cx="2553241" cy="9785"/>
            </a:xfrm>
            <a:prstGeom prst="line">
              <a:avLst/>
            </a:prstGeom>
            <a:ln/>
          </p:spPr>
          <p:style>
            <a:lnRef idx="1">
              <a:schemeClr val="accent5"/>
            </a:lnRef>
            <a:fillRef idx="0">
              <a:schemeClr val="accent5"/>
            </a:fillRef>
            <a:effectRef idx="0">
              <a:schemeClr val="accent5"/>
            </a:effectRef>
            <a:fontRef idx="minor">
              <a:schemeClr val="tx1"/>
            </a:fontRef>
          </p:style>
        </p:cxnSp>
      </p:grpSp>
      <p:grpSp>
        <p:nvGrpSpPr>
          <p:cNvPr id="7" name="グループ化 6"/>
          <p:cNvGrpSpPr/>
          <p:nvPr/>
        </p:nvGrpSpPr>
        <p:grpSpPr>
          <a:xfrm>
            <a:off x="3892828" y="4533391"/>
            <a:ext cx="3235160" cy="1779483"/>
            <a:chOff x="649923" y="3947584"/>
            <a:chExt cx="3331630" cy="1779483"/>
          </a:xfrm>
        </p:grpSpPr>
        <p:sp>
          <p:nvSpPr>
            <p:cNvPr id="40" name="テキスト ボックス 39"/>
            <p:cNvSpPr txBox="1"/>
            <p:nvPr/>
          </p:nvSpPr>
          <p:spPr>
            <a:xfrm>
              <a:off x="649923" y="3947584"/>
              <a:ext cx="245062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rPr>
                <a:t>凝固</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1" name="テキスト ボックス 40"/>
            <p:cNvSpPr txBox="1"/>
            <p:nvPr/>
          </p:nvSpPr>
          <p:spPr>
            <a:xfrm>
              <a:off x="649923" y="4403628"/>
              <a:ext cx="3303820"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FF5050"/>
                  </a:solidFill>
                  <a:effectLst/>
                  <a:uLnTx/>
                  <a:uFillTx/>
                  <a:latin typeface="メイリオ" panose="020B0604030504040204" pitchFamily="50" charset="-128"/>
                  <a:ea typeface="メイリオ" panose="020B0604030504040204" pitchFamily="50" charset="-128"/>
                  <a:cs typeface="メイリオ" pitchFamily="50" charset="-128"/>
                </a:rPr>
                <a:t>APTT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FF5050"/>
                  </a:solidFill>
                  <a:effectLst/>
                  <a:uLnTx/>
                  <a:uFillTx/>
                  <a:latin typeface="メイリオ" panose="020B0604030504040204" pitchFamily="50" charset="-128"/>
                  <a:ea typeface="メイリオ" panose="020B0604030504040204" pitchFamily="50" charset="-128"/>
                  <a:cs typeface="メイリオ" pitchFamily="50" charset="-128"/>
                </a:rPr>
                <a:t>PT-INR</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err="1">
                  <a:ln>
                    <a:noFill/>
                  </a:ln>
                  <a:solidFill>
                    <a:srgbClr val="0070C0"/>
                  </a:solidFill>
                  <a:effectLst/>
                  <a:uLnTx/>
                  <a:uFillTx/>
                  <a:latin typeface="メイリオ" panose="020B0604030504040204" pitchFamily="50" charset="-128"/>
                  <a:ea typeface="メイリオ" panose="020B0604030504040204" pitchFamily="50" charset="-128"/>
                  <a:cs typeface="メイリオ" pitchFamily="50" charset="-128"/>
                </a:rPr>
                <a:t>Fbg</a:t>
              </a:r>
              <a:endParaRPr kumimoji="1" lang="en-US" altLang="ja-JP" sz="2000" b="0" i="0" u="none" strike="noStrike" kern="1200" cap="none" spc="0" normalizeH="0" baseline="0" noProof="0" dirty="0">
                <a:ln>
                  <a:noFill/>
                </a:ln>
                <a:solidFill>
                  <a:srgbClr val="0070C0"/>
                </a:solidFill>
                <a:effectLst/>
                <a:uLnTx/>
                <a:uFillTx/>
                <a:latin typeface="メイリオ" panose="020B0604030504040204" pitchFamily="50" charset="-128"/>
                <a:ea typeface="メイリオ" panose="020B0604030504040204" pitchFamily="50" charset="-128"/>
                <a:cs typeface="メイリオ"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solidFill>
                    <a:srgbClr val="FF5050"/>
                  </a:solidFill>
                  <a:latin typeface="メイリオ" panose="020B0604030504040204" pitchFamily="50" charset="-128"/>
                  <a:ea typeface="メイリオ" panose="020B0604030504040204" pitchFamily="50" charset="-128"/>
                  <a:cs typeface="メイリオ" pitchFamily="50" charset="-128"/>
                </a:rPr>
                <a:t>FDP</a:t>
              </a:r>
              <a:endParaRPr kumimoji="1" lang="en-US" altLang="ja-JP" sz="2000" b="0" i="0" u="none" strike="noStrike" kern="1200" cap="none" spc="0" normalizeH="0" baseline="0" noProof="0" dirty="0">
                <a:ln>
                  <a:noFill/>
                </a:ln>
                <a:solidFill>
                  <a:srgbClr val="FF5050"/>
                </a:solidFill>
                <a:effectLst/>
                <a:uLnTx/>
                <a:uFillTx/>
                <a:latin typeface="メイリオ" panose="020B0604030504040204" pitchFamily="50" charset="-128"/>
                <a:ea typeface="メイリオ" panose="020B0604030504040204" pitchFamily="50" charset="-128"/>
                <a:cs typeface="メイリオ" pitchFamily="50" charset="-128"/>
              </a:endParaRPr>
            </a:p>
          </p:txBody>
        </p:sp>
        <p:sp>
          <p:nvSpPr>
            <p:cNvPr id="42" name="テキスト ボックス 41"/>
            <p:cNvSpPr txBox="1"/>
            <p:nvPr/>
          </p:nvSpPr>
          <p:spPr>
            <a:xfrm>
              <a:off x="1301186" y="4393883"/>
              <a:ext cx="1225311" cy="1323439"/>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noProof="0" dirty="0">
                  <a:solidFill>
                    <a:srgbClr val="FF5050"/>
                  </a:solidFill>
                  <a:latin typeface="メイリオ" panose="020B0604030504040204" pitchFamily="50" charset="-128"/>
                  <a:ea typeface="メイリオ" panose="020B0604030504040204" pitchFamily="50" charset="-128"/>
                  <a:cs typeface="メイリオ" panose="020B0604030504040204" pitchFamily="50" charset="-128"/>
                </a:rPr>
                <a:t>&gt;200</a:t>
              </a:r>
              <a:endParaRPr kumimoji="1" lang="en-US" altLang="ja-JP" sz="2000" b="0" i="0" u="none" strike="noStrike" kern="1200" cap="none" spc="0" normalizeH="0" baseline="0" noProof="0" dirty="0">
                <a:ln>
                  <a:noFill/>
                </a:ln>
                <a:solidFill>
                  <a:srgbClr val="FF5050"/>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F505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2000" b="0" i="0" u="none" strike="noStrike" kern="1200" cap="none" spc="0" normalizeH="0" baseline="0" noProof="0" dirty="0">
                  <a:ln>
                    <a:noFill/>
                  </a:ln>
                  <a:solidFill>
                    <a:srgbClr val="FF505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4.02</a:t>
              </a: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47 </a:t>
              </a:r>
              <a:endParaRPr lang="en-US" altLang="ja-JP" sz="2000" noProof="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noProof="0" dirty="0">
                  <a:solidFill>
                    <a:srgbClr val="FF5050"/>
                  </a:solidFill>
                  <a:latin typeface="メイリオ" panose="020B0604030504040204" pitchFamily="50" charset="-128"/>
                  <a:ea typeface="メイリオ" panose="020B0604030504040204" pitchFamily="50" charset="-128"/>
                  <a:cs typeface="メイリオ" panose="020B0604030504040204" pitchFamily="50" charset="-128"/>
                </a:rPr>
                <a:t>90.4</a:t>
              </a:r>
              <a:endParaRPr kumimoji="1" lang="en-US" altLang="ja-JP" sz="2000" b="0" i="0" u="none" strike="noStrike" kern="1200" cap="none" spc="0" normalizeH="0" baseline="0" noProof="0" dirty="0">
                <a:ln>
                  <a:noFill/>
                </a:ln>
                <a:solidFill>
                  <a:srgbClr val="FF5050"/>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3" name="テキスト ボックス 42"/>
            <p:cNvSpPr txBox="1"/>
            <p:nvPr/>
          </p:nvSpPr>
          <p:spPr>
            <a:xfrm>
              <a:off x="2526497" y="4384138"/>
              <a:ext cx="1455056" cy="132343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000" b="0" i="0" u="none" strike="noStrike" kern="1200" cap="none" spc="0" normalizeH="0" baseline="0" noProof="0" dirty="0">
                  <a:ln>
                    <a:noFill/>
                  </a:ln>
                  <a:solidFill>
                    <a:srgbClr val="FF5050"/>
                  </a:solidFill>
                  <a:effectLst/>
                  <a:uLnTx/>
                  <a:uFillTx/>
                  <a:latin typeface="メイリオ" panose="020B0604030504040204" pitchFamily="50" charset="-128"/>
                  <a:ea typeface="メイリオ" panose="020B0604030504040204" pitchFamily="50" charset="-128"/>
                  <a:cs typeface="メイリオ" pitchFamily="50" charset="-128"/>
                </a:rPr>
                <a:t>秒</a:t>
              </a:r>
              <a:endParaRPr kumimoji="1" lang="en-US" altLang="ja-JP" sz="2000" b="0" i="0" u="none" strike="noStrike" kern="1200" cap="none" spc="0" normalizeH="0" baseline="0" noProof="0" dirty="0">
                <a:ln>
                  <a:noFill/>
                </a:ln>
                <a:solidFill>
                  <a:srgbClr val="FF5050"/>
                </a:solidFill>
                <a:effectLst/>
                <a:uLnTx/>
                <a:uFillTx/>
                <a:latin typeface="メイリオ" panose="020B0604030504040204" pitchFamily="50" charset="-128"/>
                <a:ea typeface="メイリオ" panose="020B0604030504040204" pitchFamily="50" charset="-128"/>
                <a:cs typeface="メイリオ"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70C0"/>
                  </a:solidFill>
                  <a:effectLst/>
                  <a:uLnTx/>
                  <a:uFillTx/>
                  <a:latin typeface="メイリオ" panose="020B0604030504040204" pitchFamily="50" charset="-128"/>
                  <a:ea typeface="メイリオ" panose="020B0604030504040204" pitchFamily="50" charset="-128"/>
                  <a:cs typeface="メイリオ" pitchFamily="50" charset="-128"/>
                </a:rPr>
                <a:t>mg/</a:t>
              </a:r>
              <a:r>
                <a:rPr kumimoji="1" lang="en-US" altLang="ja-JP" sz="2000" b="0" i="0" u="none" strike="noStrike" kern="1200" cap="none" spc="0" normalizeH="0" baseline="0" noProof="0" dirty="0" err="1">
                  <a:ln>
                    <a:noFill/>
                  </a:ln>
                  <a:solidFill>
                    <a:srgbClr val="0070C0"/>
                  </a:solidFill>
                  <a:effectLst/>
                  <a:uLnTx/>
                  <a:uFillTx/>
                  <a:latin typeface="メイリオ" panose="020B0604030504040204" pitchFamily="50" charset="-128"/>
                  <a:ea typeface="メイリオ" panose="020B0604030504040204" pitchFamily="50" charset="-128"/>
                  <a:cs typeface="メイリオ" pitchFamily="50" charset="-128"/>
                </a:rPr>
                <a:t>dL</a:t>
              </a:r>
              <a:endParaRPr kumimoji="1" lang="en-US" altLang="ja-JP" sz="2000" b="0" i="0" u="none" strike="noStrike" kern="1200" cap="none" spc="0" normalizeH="0" baseline="0" noProof="0" dirty="0">
                <a:ln>
                  <a:noFill/>
                </a:ln>
                <a:solidFill>
                  <a:srgbClr val="0070C0"/>
                </a:solidFill>
                <a:effectLst/>
                <a:uLnTx/>
                <a:uFillTx/>
                <a:latin typeface="メイリオ" panose="020B0604030504040204" pitchFamily="50" charset="-128"/>
                <a:ea typeface="メイリオ" panose="020B0604030504040204" pitchFamily="50" charset="-128"/>
                <a:cs typeface="メイリオ"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altLang="ja-JP" sz="2000" dirty="0">
                  <a:solidFill>
                    <a:srgbClr val="FF5050"/>
                  </a:solidFill>
                  <a:latin typeface="メイリオ" panose="020B0604030504040204" pitchFamily="50" charset="-128"/>
                  <a:ea typeface="メイリオ" panose="020B0604030504040204" pitchFamily="50" charset="-128"/>
                  <a:cs typeface="メイリオ" pitchFamily="50" charset="-128"/>
                </a:rPr>
                <a:t>μ</a:t>
              </a:r>
              <a:r>
                <a:rPr lang="en-US" altLang="ja-JP" sz="2000" dirty="0">
                  <a:solidFill>
                    <a:srgbClr val="FF5050"/>
                  </a:solidFill>
                  <a:latin typeface="メイリオ" panose="020B0604030504040204" pitchFamily="50" charset="-128"/>
                  <a:ea typeface="メイリオ" panose="020B0604030504040204" pitchFamily="50" charset="-128"/>
                  <a:cs typeface="メイリオ" pitchFamily="50" charset="-128"/>
                </a:rPr>
                <a:t>g/mL</a:t>
              </a:r>
              <a:endParaRPr kumimoji="1" lang="en-US" altLang="ja-JP" sz="2000" b="0" i="0" u="none" strike="noStrike" kern="1200" cap="none" spc="0" normalizeH="0" baseline="0" noProof="0" dirty="0">
                <a:ln>
                  <a:noFill/>
                </a:ln>
                <a:solidFill>
                  <a:srgbClr val="FF5050"/>
                </a:solidFill>
                <a:effectLst/>
                <a:uLnTx/>
                <a:uFillTx/>
                <a:latin typeface="メイリオ" panose="020B0604030504040204" pitchFamily="50" charset="-128"/>
                <a:ea typeface="メイリオ" panose="020B0604030504040204" pitchFamily="50" charset="-128"/>
                <a:cs typeface="メイリオ" pitchFamily="50" charset="-128"/>
              </a:endParaRPr>
            </a:p>
          </p:txBody>
        </p:sp>
        <p:cxnSp>
          <p:nvCxnSpPr>
            <p:cNvPr id="44" name="直線コネクタ 43"/>
            <p:cNvCxnSpPr/>
            <p:nvPr/>
          </p:nvCxnSpPr>
          <p:spPr>
            <a:xfrm flipV="1">
              <a:off x="696419" y="4290062"/>
              <a:ext cx="2796622" cy="11199"/>
            </a:xfrm>
            <a:prstGeom prst="line">
              <a:avLst/>
            </a:prstGeom>
            <a:ln/>
          </p:spPr>
          <p:style>
            <a:lnRef idx="1">
              <a:schemeClr val="accent5"/>
            </a:lnRef>
            <a:fillRef idx="0">
              <a:schemeClr val="accent5"/>
            </a:fillRef>
            <a:effectRef idx="0">
              <a:schemeClr val="accent5"/>
            </a:effectRef>
            <a:fontRef idx="minor">
              <a:schemeClr val="tx1"/>
            </a:fontRef>
          </p:style>
        </p:cxnSp>
      </p:grpSp>
      <p:grpSp>
        <p:nvGrpSpPr>
          <p:cNvPr id="39" name="グループ化 25"/>
          <p:cNvGrpSpPr/>
          <p:nvPr/>
        </p:nvGrpSpPr>
        <p:grpSpPr>
          <a:xfrm>
            <a:off x="408733" y="1230830"/>
            <a:ext cx="3375049" cy="3643493"/>
            <a:chOff x="0" y="2236886"/>
            <a:chExt cx="3449856" cy="3252149"/>
          </a:xfrm>
        </p:grpSpPr>
        <p:sp>
          <p:nvSpPr>
            <p:cNvPr id="46" name="テキスト ボックス 45"/>
            <p:cNvSpPr txBox="1"/>
            <p:nvPr/>
          </p:nvSpPr>
          <p:spPr>
            <a:xfrm>
              <a:off x="0" y="2236886"/>
              <a:ext cx="2286016" cy="3571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solidFill>
                    <a:prstClr val="black"/>
                  </a:solidFill>
                  <a:latin typeface="メイリオ" panose="020B0604030504040204" pitchFamily="50" charset="-128"/>
                  <a:ea typeface="メイリオ" panose="020B0604030504040204" pitchFamily="50" charset="-128"/>
                </a:rPr>
                <a:t>BGA</a:t>
              </a:r>
              <a:r>
                <a:rPr lang="ja-JP" altLang="en-US" sz="2000" dirty="0">
                  <a:solidFill>
                    <a:prstClr val="black"/>
                  </a:solidFill>
                  <a:latin typeface="メイリオ" panose="020B0604030504040204" pitchFamily="50" charset="-128"/>
                  <a:ea typeface="メイリオ" panose="020B0604030504040204" pitchFamily="50" charset="-128"/>
                </a:rPr>
                <a:t>（動脈血</a:t>
              </a:r>
              <a:r>
                <a:rPr lang="en-US" altLang="ja-JP" sz="2000" dirty="0">
                  <a:solidFill>
                    <a:prstClr val="black"/>
                  </a:solidFill>
                  <a:latin typeface="メイリオ" panose="020B0604030504040204" pitchFamily="50" charset="-128"/>
                  <a:ea typeface="メイリオ" panose="020B0604030504040204" pitchFamily="50" charset="-128"/>
                </a:rPr>
                <a:t>)</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47" name="テキスト ボックス 46"/>
            <p:cNvSpPr txBox="1"/>
            <p:nvPr/>
          </p:nvSpPr>
          <p:spPr>
            <a:xfrm>
              <a:off x="0" y="2659433"/>
              <a:ext cx="1127084" cy="282960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pH</a:t>
              </a:r>
              <a:endParaRPr kumimoji="1" lang="en-US" altLang="ja-JP" sz="2000" b="0" i="0" u="none" strike="noStrike" kern="1200" cap="none" spc="0" normalizeH="0" baseline="0" noProof="0" dirty="0">
                <a:ln>
                  <a:noFill/>
                </a:ln>
                <a:solidFill>
                  <a:srgbClr val="0070C0"/>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lvl="0">
                <a:defRPr/>
              </a:pPr>
              <a:r>
                <a:rPr lang="en-US" altLang="ja-JP" sz="2000" dirty="0">
                  <a:solidFill>
                    <a:srgbClr val="0070C0"/>
                  </a:solidFill>
                  <a:latin typeface="メイリオ" panose="020B0604030504040204" pitchFamily="50" charset="-128"/>
                  <a:ea typeface="メイリオ" panose="020B0604030504040204" pitchFamily="50" charset="-128"/>
                </a:rPr>
                <a:t>pO2</a:t>
              </a:r>
            </a:p>
            <a:p>
              <a:pPr lvl="0">
                <a:defRPr/>
              </a:pPr>
              <a:r>
                <a:rPr lang="en-US" altLang="ja-JP" sz="2000" dirty="0">
                  <a:latin typeface="メイリオ" panose="020B0604030504040204" pitchFamily="50" charset="-128"/>
                  <a:ea typeface="メイリオ" panose="020B0604030504040204" pitchFamily="50" charset="-128"/>
                </a:rPr>
                <a:t>pCO2	</a:t>
              </a:r>
            </a:p>
            <a:p>
              <a:pPr lvl="0">
                <a:defRPr/>
              </a:pPr>
              <a:r>
                <a:rPr lang="en-US" altLang="ja-JP" sz="2000" dirty="0">
                  <a:solidFill>
                    <a:srgbClr val="0070C0"/>
                  </a:solidFill>
                  <a:latin typeface="メイリオ" panose="020B0604030504040204" pitchFamily="50" charset="-128"/>
                  <a:ea typeface="メイリオ" panose="020B0604030504040204" pitchFamily="50" charset="-128"/>
                </a:rPr>
                <a:t>HCO3-</a:t>
              </a:r>
            </a:p>
            <a:p>
              <a:pPr lvl="0">
                <a:defRPr/>
              </a:pPr>
              <a:r>
                <a:rPr lang="en-US" altLang="ja-JP" sz="2000" dirty="0">
                  <a:solidFill>
                    <a:srgbClr val="0070C0"/>
                  </a:solidFill>
                  <a:latin typeface="メイリオ" panose="020B0604030504040204" pitchFamily="50" charset="-128"/>
                  <a:ea typeface="メイリオ" panose="020B0604030504040204" pitchFamily="50" charset="-128"/>
                </a:rPr>
                <a:t>BE</a:t>
              </a:r>
            </a:p>
            <a:p>
              <a:pPr lvl="0">
                <a:defRPr/>
              </a:pPr>
              <a:r>
                <a:rPr lang="en-US" altLang="ja-JP" sz="2000" dirty="0">
                  <a:latin typeface="メイリオ" panose="020B0604030504040204" pitchFamily="50" charset="-128"/>
                  <a:ea typeface="メイリオ" panose="020B0604030504040204" pitchFamily="50" charset="-128"/>
                </a:rPr>
                <a:t>Na</a:t>
              </a:r>
            </a:p>
            <a:p>
              <a:pPr lvl="0">
                <a:defRPr/>
              </a:pPr>
              <a:r>
                <a:rPr lang="en-US" altLang="ja-JP" sz="2000" dirty="0">
                  <a:latin typeface="メイリオ" panose="020B0604030504040204" pitchFamily="50" charset="-128"/>
                  <a:ea typeface="メイリオ" panose="020B0604030504040204" pitchFamily="50" charset="-128"/>
                </a:rPr>
                <a:t>K	</a:t>
              </a:r>
            </a:p>
            <a:p>
              <a:pPr lvl="0">
                <a:defRPr/>
              </a:pPr>
              <a:r>
                <a:rPr lang="en-US" altLang="ja-JP" sz="2000" dirty="0" err="1">
                  <a:latin typeface="メイリオ" panose="020B0604030504040204" pitchFamily="50" charset="-128"/>
                  <a:ea typeface="メイリオ" panose="020B0604030504040204" pitchFamily="50" charset="-128"/>
                </a:rPr>
                <a:t>iCa</a:t>
              </a:r>
              <a:r>
                <a:rPr lang="en-US" altLang="ja-JP" sz="2000" dirty="0">
                  <a:latin typeface="メイリオ" panose="020B0604030504040204" pitchFamily="50" charset="-128"/>
                  <a:ea typeface="メイリオ" panose="020B0604030504040204" pitchFamily="50" charset="-128"/>
                </a:rPr>
                <a:t>	</a:t>
              </a:r>
            </a:p>
            <a:p>
              <a:pPr lvl="0">
                <a:defRPr/>
              </a:pPr>
              <a:r>
                <a:rPr lang="en-US" altLang="ja-JP" sz="2000" dirty="0" err="1">
                  <a:latin typeface="メイリオ" panose="020B0604030504040204" pitchFamily="50" charset="-128"/>
                  <a:ea typeface="メイリオ" panose="020B0604030504040204" pitchFamily="50" charset="-128"/>
                </a:rPr>
                <a:t>Glu</a:t>
              </a:r>
              <a:endParaRPr lang="en-US" altLang="ja-JP" sz="2000" dirty="0">
                <a:latin typeface="メイリオ" panose="020B0604030504040204" pitchFamily="50" charset="-128"/>
                <a:ea typeface="メイリオ" panose="020B0604030504040204" pitchFamily="50" charset="-128"/>
              </a:endParaRPr>
            </a:p>
            <a:p>
              <a:pPr lvl="0">
                <a:defRPr/>
              </a:pPr>
              <a:r>
                <a:rPr lang="en-US" altLang="ja-JP" sz="2000" dirty="0">
                  <a:solidFill>
                    <a:srgbClr val="FF0000"/>
                  </a:solidFill>
                  <a:latin typeface="メイリオ" panose="020B0604030504040204" pitchFamily="50" charset="-128"/>
                  <a:ea typeface="メイリオ" panose="020B0604030504040204" pitchFamily="50" charset="-128"/>
                </a:rPr>
                <a:t>Lac</a:t>
              </a:r>
              <a:r>
                <a:rPr lang="en-US" altLang="ja-JP" sz="2000" dirty="0">
                  <a:solidFill>
                    <a:srgbClr val="FF0000"/>
                  </a:solidFill>
                  <a:latin typeface="メイリオ" panose="020B0604030504040204" pitchFamily="50" charset="-128"/>
                  <a:ea typeface="メイリオ" panose="020B0604030504040204" pitchFamily="50" charset="-128"/>
                  <a:cs typeface="メイリオ" pitchFamily="50" charset="-128"/>
                </a:rPr>
                <a:t> </a:t>
              </a:r>
              <a:r>
                <a:rPr lang="en-US" altLang="ja-JP" sz="2000" dirty="0">
                  <a:solidFill>
                    <a:prstClr val="black"/>
                  </a:solidFill>
                  <a:latin typeface="メイリオ" panose="020B0604030504040204" pitchFamily="50" charset="-128"/>
                  <a:ea typeface="メイリオ" panose="020B0604030504040204" pitchFamily="50" charset="-128"/>
                  <a:cs typeface="メイリオ" pitchFamily="50" charset="-128"/>
                </a:rPr>
                <a:t> </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itchFamily="50" charset="-128"/>
              </a:endParaRPr>
            </a:p>
          </p:txBody>
        </p:sp>
        <p:sp>
          <p:nvSpPr>
            <p:cNvPr id="48" name="テキスト ボックス 47"/>
            <p:cNvSpPr txBox="1"/>
            <p:nvPr/>
          </p:nvSpPr>
          <p:spPr>
            <a:xfrm>
              <a:off x="781697" y="2652047"/>
              <a:ext cx="1344548" cy="2829602"/>
            </a:xfrm>
            <a:prstGeom prst="rect">
              <a:avLst/>
            </a:prstGeom>
            <a:noFill/>
          </p:spPr>
          <p:txBody>
            <a:bodyPr wrap="square" rtlCol="0">
              <a:spAutoFit/>
            </a:bodyPr>
            <a:lstStyle/>
            <a:p>
              <a:pPr lvl="0" algn="r">
                <a:defRPr/>
              </a:pPr>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7.173</a:t>
              </a:r>
            </a:p>
            <a:p>
              <a:pPr lvl="0" algn="r">
                <a:defRPr/>
              </a:pPr>
              <a:r>
                <a:rPr lang="en-US" altLang="ja-JP" sz="2000" dirty="0">
                  <a:solidFill>
                    <a:srgbClr val="0070C0"/>
                  </a:solidFill>
                  <a:latin typeface="メイリオ" panose="020B0604030504040204" pitchFamily="50" charset="-128"/>
                  <a:ea typeface="メイリオ" panose="020B0604030504040204" pitchFamily="50" charset="-128"/>
                  <a:cs typeface="メイリオ" panose="020B0604030504040204" pitchFamily="50" charset="-128"/>
                </a:rPr>
                <a:t>30.0</a:t>
              </a:r>
            </a:p>
            <a:p>
              <a:pPr lvl="0" algn="r">
                <a:defRPr/>
              </a:pPr>
              <a:r>
                <a:rPr lang="en-US" altLang="ja-JP" sz="2000" dirty="0">
                  <a:latin typeface="メイリオ" panose="020B0604030504040204" pitchFamily="50" charset="-128"/>
                  <a:ea typeface="メイリオ" panose="020B0604030504040204" pitchFamily="50" charset="-128"/>
                </a:rPr>
                <a:t>46.1</a:t>
              </a:r>
            </a:p>
            <a:p>
              <a:pPr lvl="0" algn="r">
                <a:defRPr/>
              </a:pPr>
              <a:r>
                <a:rPr lang="en-US" altLang="ja-JP" sz="2000" dirty="0">
                  <a:solidFill>
                    <a:srgbClr val="0070C0"/>
                  </a:solidFill>
                  <a:latin typeface="メイリオ" panose="020B0604030504040204" pitchFamily="50" charset="-128"/>
                  <a:ea typeface="メイリオ" panose="020B0604030504040204" pitchFamily="50" charset="-128"/>
                </a:rPr>
                <a:t>16.9</a:t>
              </a:r>
            </a:p>
            <a:p>
              <a:pPr lvl="0" algn="r">
                <a:defRPr/>
              </a:pPr>
              <a:r>
                <a:rPr lang="en-US" altLang="ja-JP" sz="2000" dirty="0">
                  <a:solidFill>
                    <a:srgbClr val="0070C0"/>
                  </a:solidFill>
                  <a:latin typeface="メイリオ" panose="020B0604030504040204" pitchFamily="50" charset="-128"/>
                  <a:ea typeface="メイリオ" panose="020B0604030504040204" pitchFamily="50" charset="-128"/>
                </a:rPr>
                <a:t>-11.5 </a:t>
              </a:r>
            </a:p>
            <a:p>
              <a:pPr lvl="0" algn="r">
                <a:defRPr/>
              </a:pPr>
              <a:r>
                <a:rPr lang="en-US" altLang="ja-JP" sz="2000" dirty="0">
                  <a:latin typeface="メイリオ" panose="020B0604030504040204" pitchFamily="50" charset="-128"/>
                  <a:ea typeface="メイリオ" panose="020B0604030504040204" pitchFamily="50" charset="-128"/>
                </a:rPr>
                <a:t>138</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noProof="0" dirty="0">
                  <a:latin typeface="メイリオ" panose="020B0604030504040204" pitchFamily="50" charset="-128"/>
                  <a:ea typeface="メイリオ" panose="020B0604030504040204" pitchFamily="50" charset="-128"/>
                  <a:cs typeface="メイリオ" panose="020B0604030504040204" pitchFamily="50" charset="-128"/>
                </a:rPr>
                <a:t>3.4</a:t>
              </a:r>
              <a:endParaRPr kumimoji="1" lang="en-US" altLang="ja-JP" sz="2000" b="0" i="0" u="none" strike="noStrike" kern="1200" cap="none" spc="0" normalizeH="0" baseline="0" noProof="0" dirty="0">
                <a:ln>
                  <a:noFill/>
                </a:ln>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dirty="0">
                  <a:solidFill>
                    <a:prstClr val="black"/>
                  </a:solidFill>
                  <a:latin typeface="メイリオ" panose="020B0604030504040204" pitchFamily="50" charset="-128"/>
                  <a:ea typeface="メイリオ" panose="020B0604030504040204" pitchFamily="50" charset="-128"/>
                  <a:cs typeface="メイリオ" panose="020B0604030504040204" pitchFamily="50" charset="-128"/>
                </a:rPr>
                <a:t>1.35</a:t>
              </a:r>
              <a:endParaRPr kumimoji="1" lang="en-US" altLang="ja-JP" sz="2000"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dirty="0">
                  <a:latin typeface="メイリオ" panose="020B0604030504040204" pitchFamily="50" charset="-128"/>
                  <a:ea typeface="メイリオ" panose="020B0604030504040204" pitchFamily="50" charset="-128"/>
                  <a:cs typeface="メイリオ" panose="020B0604030504040204" pitchFamily="50" charset="-128"/>
                </a:rPr>
                <a:t>188</a:t>
              </a:r>
            </a:p>
            <a:p>
              <a:pPr marL="0" marR="0" lvl="0" indent="0" algn="r" defTabSz="914400" rtl="0" eaLnBrk="1" fontAlgn="auto" latinLnBrk="0" hangingPunct="1">
                <a:lnSpc>
                  <a:spcPct val="100000"/>
                </a:lnSpc>
                <a:spcBef>
                  <a:spcPts val="0"/>
                </a:spcBef>
                <a:spcAft>
                  <a:spcPts val="0"/>
                </a:spcAft>
                <a:buClrTx/>
                <a:buSzTx/>
                <a:buFontTx/>
                <a:buNone/>
                <a:tabLst/>
                <a:defRPr/>
              </a:pPr>
              <a:r>
                <a:rPr lang="en-US" altLang="ja-JP" sz="2000" noProof="0"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14.2</a:t>
              </a:r>
              <a:endParaRPr kumimoji="1" lang="en-US" altLang="ja-JP" sz="2000" b="0" i="0" u="none" strike="noStrike" kern="1200" cap="none" spc="0" normalizeH="0" baseline="0" noProof="0" dirty="0">
                <a:ln>
                  <a:noFill/>
                </a:ln>
                <a:solidFill>
                  <a:srgbClr val="FF0000"/>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9" name="テキスト ボックス 48"/>
            <p:cNvSpPr txBox="1"/>
            <p:nvPr/>
          </p:nvSpPr>
          <p:spPr>
            <a:xfrm>
              <a:off x="2092534" y="2642453"/>
              <a:ext cx="1357322" cy="2829602"/>
            </a:xfrm>
            <a:prstGeom prst="rect">
              <a:avLst/>
            </a:prstGeom>
            <a:noFill/>
          </p:spPr>
          <p:txBody>
            <a:bodyPr wrap="square" rtlCol="0">
              <a:spAutoFit/>
            </a:bodyPr>
            <a:lstStyle/>
            <a:p>
              <a:pPr lvl="0">
                <a:defRPr/>
              </a:pPr>
              <a:endParaRPr lang="en-US" altLang="ja-JP" sz="2000" dirty="0">
                <a:solidFill>
                  <a:srgbClr val="4472C4"/>
                </a:solidFill>
                <a:latin typeface="メイリオ" panose="020B0604030504040204" pitchFamily="50" charset="-128"/>
                <a:ea typeface="メイリオ" panose="020B0604030504040204" pitchFamily="50" charset="-128"/>
                <a:cs typeface="メイリオ" pitchFamily="50" charset="-128"/>
              </a:endParaRPr>
            </a:p>
            <a:p>
              <a:pPr lvl="0">
                <a:defRPr/>
              </a:pPr>
              <a:r>
                <a:rPr lang="en-US" altLang="ja-JP" sz="2000" dirty="0">
                  <a:solidFill>
                    <a:srgbClr val="0070C0"/>
                  </a:solidFill>
                  <a:latin typeface="メイリオ" panose="020B0604030504040204" pitchFamily="50" charset="-128"/>
                  <a:ea typeface="メイリオ" panose="020B0604030504040204" pitchFamily="50" charset="-128"/>
                  <a:cs typeface="メイリオ" pitchFamily="50" charset="-128"/>
                </a:rPr>
                <a:t>mmHg</a:t>
              </a:r>
            </a:p>
            <a:p>
              <a:pPr lvl="0">
                <a:defRPr/>
              </a:pPr>
              <a:r>
                <a:rPr lang="en-US" altLang="ja-JP" sz="2000" dirty="0">
                  <a:latin typeface="メイリオ" panose="020B0604030504040204" pitchFamily="50" charset="-128"/>
                  <a:ea typeface="メイリオ" panose="020B0604030504040204" pitchFamily="50" charset="-128"/>
                  <a:cs typeface="メイリオ" pitchFamily="50" charset="-128"/>
                </a:rPr>
                <a:t>mmHg	</a:t>
              </a:r>
            </a:p>
            <a:p>
              <a:pPr lvl="0">
                <a:defRPr/>
              </a:pPr>
              <a:r>
                <a:rPr lang="en-US" altLang="ja-JP" sz="2000" dirty="0" err="1">
                  <a:solidFill>
                    <a:srgbClr val="0070C0"/>
                  </a:solidFill>
                  <a:latin typeface="メイリオ" panose="020B0604030504040204" pitchFamily="50" charset="-128"/>
                  <a:ea typeface="メイリオ" panose="020B0604030504040204" pitchFamily="50" charset="-128"/>
                  <a:cs typeface="メイリオ" pitchFamily="50" charset="-128"/>
                </a:rPr>
                <a:t>mmol</a:t>
              </a:r>
              <a:r>
                <a:rPr lang="en-US" altLang="ja-JP" sz="2000" dirty="0">
                  <a:solidFill>
                    <a:srgbClr val="0070C0"/>
                  </a:solidFill>
                  <a:latin typeface="メイリオ" panose="020B0604030504040204" pitchFamily="50" charset="-128"/>
                  <a:ea typeface="メイリオ" panose="020B0604030504040204" pitchFamily="50" charset="-128"/>
                  <a:cs typeface="メイリオ" pitchFamily="50" charset="-128"/>
                </a:rPr>
                <a:t>/L</a:t>
              </a:r>
            </a:p>
            <a:p>
              <a:pPr>
                <a:defRPr/>
              </a:pPr>
              <a:r>
                <a:rPr lang="en-US" altLang="ja-JP" sz="2000" dirty="0" err="1">
                  <a:solidFill>
                    <a:srgbClr val="0070C0"/>
                  </a:solidFill>
                  <a:latin typeface="メイリオ" panose="020B0604030504040204" pitchFamily="50" charset="-128"/>
                  <a:ea typeface="メイリオ" panose="020B0604030504040204" pitchFamily="50" charset="-128"/>
                  <a:cs typeface="メイリオ" pitchFamily="50" charset="-128"/>
                </a:rPr>
                <a:t>mmol</a:t>
              </a:r>
              <a:r>
                <a:rPr lang="en-US" altLang="ja-JP" sz="2000" dirty="0">
                  <a:solidFill>
                    <a:srgbClr val="0070C0"/>
                  </a:solidFill>
                  <a:latin typeface="メイリオ" panose="020B0604030504040204" pitchFamily="50" charset="-128"/>
                  <a:ea typeface="メイリオ" panose="020B0604030504040204" pitchFamily="50" charset="-128"/>
                  <a:cs typeface="メイリオ" pitchFamily="50" charset="-128"/>
                </a:rPr>
                <a:t>/L</a:t>
              </a:r>
            </a:p>
            <a:p>
              <a:pPr lvl="0">
                <a:defRPr/>
              </a:pPr>
              <a:r>
                <a:rPr lang="en-US" altLang="ja-JP" sz="2000" dirty="0" err="1">
                  <a:latin typeface="メイリオ" panose="020B0604030504040204" pitchFamily="50" charset="-128"/>
                  <a:ea typeface="メイリオ" panose="020B0604030504040204" pitchFamily="50" charset="-128"/>
                  <a:cs typeface="メイリオ" pitchFamily="50" charset="-128"/>
                </a:rPr>
                <a:t>mEq</a:t>
              </a:r>
              <a:r>
                <a:rPr lang="en-US" altLang="ja-JP" sz="2000" dirty="0">
                  <a:latin typeface="メイリオ" panose="020B0604030504040204" pitchFamily="50" charset="-128"/>
                  <a:ea typeface="メイリオ" panose="020B0604030504040204" pitchFamily="50" charset="-128"/>
                  <a:cs typeface="メイリオ" pitchFamily="50" charset="-128"/>
                </a:rPr>
                <a:t>/L</a:t>
              </a:r>
            </a:p>
            <a:p>
              <a:pPr lvl="0">
                <a:defRPr/>
              </a:pPr>
              <a:r>
                <a:rPr lang="en-US" altLang="ja-JP" sz="2000" dirty="0" err="1">
                  <a:latin typeface="メイリオ" panose="020B0604030504040204" pitchFamily="50" charset="-128"/>
                  <a:ea typeface="メイリオ" panose="020B0604030504040204" pitchFamily="50" charset="-128"/>
                  <a:cs typeface="メイリオ" pitchFamily="50" charset="-128"/>
                </a:rPr>
                <a:t>mEq</a:t>
              </a:r>
              <a:r>
                <a:rPr lang="en-US" altLang="ja-JP" sz="2000" dirty="0">
                  <a:latin typeface="メイリオ" panose="020B0604030504040204" pitchFamily="50" charset="-128"/>
                  <a:ea typeface="メイリオ" panose="020B0604030504040204" pitchFamily="50" charset="-128"/>
                  <a:cs typeface="メイリオ" pitchFamily="50" charset="-128"/>
                </a:rPr>
                <a:t>/L</a:t>
              </a:r>
            </a:p>
            <a:p>
              <a:pPr lvl="0">
                <a:defRPr/>
              </a:pPr>
              <a:r>
                <a:rPr lang="en-US" altLang="ja-JP" sz="2000" dirty="0" err="1">
                  <a:latin typeface="メイリオ" panose="020B0604030504040204" pitchFamily="50" charset="-128"/>
                  <a:ea typeface="メイリオ" panose="020B0604030504040204" pitchFamily="50" charset="-128"/>
                  <a:cs typeface="メイリオ" pitchFamily="50" charset="-128"/>
                </a:rPr>
                <a:t>mmol</a:t>
              </a:r>
              <a:r>
                <a:rPr lang="en-US" altLang="ja-JP" sz="2000" dirty="0">
                  <a:latin typeface="メイリオ" panose="020B0604030504040204" pitchFamily="50" charset="-128"/>
                  <a:ea typeface="メイリオ" panose="020B0604030504040204" pitchFamily="50" charset="-128"/>
                  <a:cs typeface="メイリオ" pitchFamily="50" charset="-128"/>
                </a:rPr>
                <a:t>/L</a:t>
              </a:r>
            </a:p>
            <a:p>
              <a:pPr lvl="0">
                <a:defRPr/>
              </a:pPr>
              <a:r>
                <a:rPr lang="en-US" altLang="ja-JP" sz="2000" dirty="0">
                  <a:latin typeface="メイリオ" panose="020B0604030504040204" pitchFamily="50" charset="-128"/>
                  <a:ea typeface="メイリオ" panose="020B0604030504040204" pitchFamily="50" charset="-128"/>
                  <a:cs typeface="メイリオ" pitchFamily="50" charset="-128"/>
                </a:rPr>
                <a:t>mg/</a:t>
              </a:r>
              <a:r>
                <a:rPr lang="en-US" altLang="ja-JP" sz="2000" dirty="0" err="1">
                  <a:latin typeface="メイリオ" panose="020B0604030504040204" pitchFamily="50" charset="-128"/>
                  <a:ea typeface="メイリオ" panose="020B0604030504040204" pitchFamily="50" charset="-128"/>
                  <a:cs typeface="メイリオ" pitchFamily="50" charset="-128"/>
                </a:rPr>
                <a:t>dL</a:t>
              </a:r>
              <a:endParaRPr lang="en-US" altLang="ja-JP" sz="2000" dirty="0">
                <a:latin typeface="メイリオ" panose="020B0604030504040204" pitchFamily="50" charset="-128"/>
                <a:ea typeface="メイリオ" panose="020B0604030504040204" pitchFamily="50" charset="-128"/>
                <a:cs typeface="メイリオ" pitchFamily="50" charset="-128"/>
              </a:endParaRPr>
            </a:p>
            <a:p>
              <a:pPr lvl="0">
                <a:defRPr/>
              </a:pPr>
              <a:r>
                <a:rPr lang="en-US" altLang="ja-JP" sz="2000" dirty="0" err="1">
                  <a:solidFill>
                    <a:srgbClr val="FF0000"/>
                  </a:solidFill>
                  <a:latin typeface="メイリオ" panose="020B0604030504040204" pitchFamily="50" charset="-128"/>
                  <a:ea typeface="メイリオ" panose="020B0604030504040204" pitchFamily="50" charset="-128"/>
                  <a:cs typeface="メイリオ" pitchFamily="50" charset="-128"/>
                </a:rPr>
                <a:t>mmol</a:t>
              </a:r>
              <a:r>
                <a:rPr lang="en-US" altLang="ja-JP" sz="2000" dirty="0">
                  <a:solidFill>
                    <a:srgbClr val="FF0000"/>
                  </a:solidFill>
                  <a:latin typeface="メイリオ" panose="020B0604030504040204" pitchFamily="50" charset="-128"/>
                  <a:ea typeface="メイリオ" panose="020B0604030504040204" pitchFamily="50" charset="-128"/>
                  <a:cs typeface="メイリオ" pitchFamily="50" charset="-128"/>
                </a:rPr>
                <a:t>/L</a:t>
              </a:r>
            </a:p>
          </p:txBody>
        </p:sp>
        <p:cxnSp>
          <p:nvCxnSpPr>
            <p:cNvPr id="50" name="直線コネクタ 49"/>
            <p:cNvCxnSpPr>
              <a:cxnSpLocks/>
            </p:cNvCxnSpPr>
            <p:nvPr/>
          </p:nvCxnSpPr>
          <p:spPr>
            <a:xfrm>
              <a:off x="0" y="2594077"/>
              <a:ext cx="3335039" cy="0"/>
            </a:xfrm>
            <a:prstGeom prst="line">
              <a:avLst/>
            </a:prstGeom>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2184484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C1ED8E9E-16E4-4979-9ABA-E9ED62F8C04B}"/>
              </a:ext>
            </a:extLst>
          </p:cNvPr>
          <p:cNvSpPr txBox="1"/>
          <p:nvPr/>
        </p:nvSpPr>
        <p:spPr>
          <a:xfrm>
            <a:off x="332253" y="378098"/>
            <a:ext cx="9312403" cy="490904"/>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2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a:t>
            </a:r>
            <a:r>
              <a:rPr kumimoji="1" lang="ja-JP" altLang="en-US" sz="2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入院時検査所見</a:t>
            </a:r>
            <a:r>
              <a:rPr kumimoji="1" lang="en-US" altLang="ja-JP" sz="2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a:t>
            </a:r>
            <a:endParaRPr lang="en-US" altLang="ja-JP" dirty="0">
              <a:solidFill>
                <a:prstClr val="white"/>
              </a:solidFill>
              <a:latin typeface="メイリオ" panose="020B0604030504040204" pitchFamily="50" charset="-128"/>
              <a:ea typeface="メイリオ" panose="020B0604030504040204" pitchFamily="50" charset="-128"/>
            </a:endParaRPr>
          </a:p>
        </p:txBody>
      </p:sp>
      <p:sp>
        <p:nvSpPr>
          <p:cNvPr id="3" name="コンテンツ プレースホルダー 2"/>
          <p:cNvSpPr>
            <a:spLocks noGrp="1"/>
          </p:cNvSpPr>
          <p:nvPr>
            <p:ph idx="1"/>
          </p:nvPr>
        </p:nvSpPr>
        <p:spPr>
          <a:xfrm>
            <a:off x="474687" y="1128541"/>
            <a:ext cx="10515600" cy="5127652"/>
          </a:xfrm>
        </p:spPr>
        <p:txBody>
          <a:bodyPr>
            <a:noAutofit/>
          </a:bodyPr>
          <a:lstStyle/>
          <a:p>
            <a:pPr marL="0" indent="0">
              <a:lnSpc>
                <a:spcPct val="100000"/>
              </a:lnSpc>
              <a:buNone/>
            </a:pPr>
            <a:r>
              <a:rPr lang="ja-JP" altLang="en-US" dirty="0">
                <a:solidFill>
                  <a:schemeClr val="bg1"/>
                </a:solidFill>
                <a:latin typeface="メイリオ" panose="020B0604030504040204" pitchFamily="50" charset="-128"/>
                <a:ea typeface="メイリオ" panose="020B0604030504040204" pitchFamily="50" charset="-128"/>
              </a:rPr>
              <a:t>＜胸腹部</a:t>
            </a:r>
            <a:r>
              <a:rPr lang="en-US" altLang="ja-JP" dirty="0">
                <a:solidFill>
                  <a:schemeClr val="bg1"/>
                </a:solidFill>
                <a:latin typeface="メイリオ" panose="020B0604030504040204" pitchFamily="50" charset="-128"/>
                <a:ea typeface="メイリオ" panose="020B0604030504040204" pitchFamily="50" charset="-128"/>
              </a:rPr>
              <a:t>X</a:t>
            </a:r>
            <a:r>
              <a:rPr lang="ja-JP" altLang="en-US" dirty="0">
                <a:solidFill>
                  <a:schemeClr val="bg1"/>
                </a:solidFill>
                <a:latin typeface="メイリオ" panose="020B0604030504040204" pitchFamily="50" charset="-128"/>
                <a:ea typeface="メイリオ" panose="020B0604030504040204" pitchFamily="50" charset="-128"/>
              </a:rPr>
              <a:t>線 </a:t>
            </a:r>
            <a:r>
              <a:rPr lang="en-US" altLang="ja-JP" dirty="0">
                <a:solidFill>
                  <a:schemeClr val="bg1"/>
                </a:solidFill>
                <a:latin typeface="メイリオ" panose="020B0604030504040204" pitchFamily="50" charset="-128"/>
                <a:ea typeface="メイリオ" panose="020B0604030504040204" pitchFamily="50" charset="-128"/>
              </a:rPr>
              <a:t>(</a:t>
            </a:r>
            <a:r>
              <a:rPr lang="ja-JP" altLang="en-US" sz="2400" dirty="0">
                <a:solidFill>
                  <a:schemeClr val="bg1"/>
                </a:solidFill>
                <a:latin typeface="メイリオ" panose="020B0604030504040204" pitchFamily="50" charset="-128"/>
                <a:ea typeface="メイリオ" panose="020B0604030504040204" pitchFamily="50" charset="-128"/>
              </a:rPr>
              <a:t>サーファクタント投与後</a:t>
            </a:r>
            <a:r>
              <a:rPr lang="en-US" altLang="ja-JP" sz="2400" dirty="0">
                <a:solidFill>
                  <a:schemeClr val="bg1"/>
                </a:solidFill>
                <a:latin typeface="メイリオ" panose="020B0604030504040204" pitchFamily="50" charset="-128"/>
                <a:ea typeface="メイリオ" panose="020B0604030504040204" pitchFamily="50" charset="-128"/>
              </a:rPr>
              <a:t>)</a:t>
            </a:r>
            <a:r>
              <a:rPr lang="ja-JP" altLang="en-US" dirty="0">
                <a:solidFill>
                  <a:schemeClr val="bg1"/>
                </a:solidFill>
                <a:latin typeface="メイリオ" panose="020B0604030504040204" pitchFamily="50" charset="-128"/>
                <a:ea typeface="メイリオ" panose="020B0604030504040204" pitchFamily="50" charset="-128"/>
              </a:rPr>
              <a:t>＞</a:t>
            </a:r>
            <a:endParaRPr lang="en-US" altLang="ja-JP" dirty="0">
              <a:solidFill>
                <a:schemeClr val="bg1"/>
              </a:solidFill>
              <a:latin typeface="メイリオ" panose="020B0604030504040204" pitchFamily="50" charset="-128"/>
              <a:ea typeface="メイリオ" panose="020B0604030504040204" pitchFamily="50" charset="-128"/>
            </a:endParaRPr>
          </a:p>
          <a:p>
            <a:pPr marL="0" indent="0">
              <a:lnSpc>
                <a:spcPct val="100000"/>
              </a:lnSpc>
              <a:buNone/>
            </a:pPr>
            <a:endParaRPr lang="en-US" altLang="ja-JP" sz="800" dirty="0">
              <a:solidFill>
                <a:schemeClr val="bg1"/>
              </a:solidFill>
              <a:latin typeface="メイリオ" panose="020B0604030504040204" pitchFamily="50" charset="-128"/>
              <a:ea typeface="メイリオ" panose="020B0604030504040204" pitchFamily="50" charset="-128"/>
            </a:endParaRPr>
          </a:p>
          <a:p>
            <a:pPr marL="0" indent="0">
              <a:lnSpc>
                <a:spcPct val="100000"/>
              </a:lnSpc>
              <a:buNone/>
            </a:pPr>
            <a:r>
              <a:rPr lang="en-US" altLang="ja-JP" sz="2400" dirty="0">
                <a:solidFill>
                  <a:schemeClr val="bg1"/>
                </a:solidFill>
                <a:latin typeface="メイリオ" panose="020B0604030504040204" pitchFamily="50" charset="-128"/>
                <a:ea typeface="メイリオ" panose="020B0604030504040204" pitchFamily="50" charset="-128"/>
              </a:rPr>
              <a:t>CTR 41.7%</a:t>
            </a:r>
            <a:r>
              <a:rPr lang="ja-JP" altLang="en-US" sz="2400" dirty="0" err="1">
                <a:solidFill>
                  <a:schemeClr val="bg1"/>
                </a:solidFill>
                <a:latin typeface="メイリオ" panose="020B0604030504040204" pitchFamily="50" charset="-128"/>
                <a:ea typeface="メイリオ" panose="020B0604030504040204" pitchFamily="50" charset="-128"/>
              </a:rPr>
              <a:t>、</a:t>
            </a:r>
            <a:r>
              <a:rPr lang="ja-JP" altLang="en-US" sz="2400" dirty="0">
                <a:solidFill>
                  <a:schemeClr val="bg1"/>
                </a:solidFill>
                <a:latin typeface="メイリオ" panose="020B0604030504040204" pitchFamily="50" charset="-128"/>
                <a:ea typeface="メイリオ" panose="020B0604030504040204" pitchFamily="50" charset="-128"/>
              </a:rPr>
              <a:t>胸郭広がり良好</a:t>
            </a:r>
            <a:endParaRPr lang="en-US" altLang="ja-JP" sz="2400" dirty="0">
              <a:solidFill>
                <a:schemeClr val="bg1"/>
              </a:solidFill>
              <a:latin typeface="メイリオ" panose="020B0604030504040204" pitchFamily="50" charset="-128"/>
              <a:ea typeface="メイリオ" panose="020B0604030504040204" pitchFamily="50" charset="-128"/>
            </a:endParaRPr>
          </a:p>
          <a:p>
            <a:pPr marL="0" indent="0">
              <a:lnSpc>
                <a:spcPct val="100000"/>
              </a:lnSpc>
              <a:buNone/>
            </a:pPr>
            <a:r>
              <a:rPr lang="ja-JP" altLang="en-US" sz="2400" dirty="0">
                <a:solidFill>
                  <a:schemeClr val="bg1"/>
                </a:solidFill>
                <a:latin typeface="メイリオ" panose="020B0604030504040204" pitchFamily="50" charset="-128"/>
                <a:ea typeface="メイリオ" panose="020B0604030504040204" pitchFamily="50" charset="-128"/>
              </a:rPr>
              <a:t>肺野透過性軽度低下あり</a:t>
            </a:r>
            <a:endParaRPr lang="en-US" altLang="ja-JP" sz="2400" dirty="0">
              <a:solidFill>
                <a:schemeClr val="bg1"/>
              </a:solidFill>
              <a:latin typeface="メイリオ" panose="020B0604030504040204" pitchFamily="50" charset="-128"/>
              <a:ea typeface="メイリオ" panose="020B0604030504040204" pitchFamily="50" charset="-128"/>
            </a:endParaRPr>
          </a:p>
          <a:p>
            <a:pPr marL="0" indent="0">
              <a:lnSpc>
                <a:spcPct val="100000"/>
              </a:lnSpc>
              <a:buNone/>
            </a:pPr>
            <a:r>
              <a:rPr lang="en-US" altLang="ja-JP" sz="2400" dirty="0">
                <a:solidFill>
                  <a:schemeClr val="bg1"/>
                </a:solidFill>
                <a:latin typeface="メイリオ" panose="020B0604030504040204" pitchFamily="50" charset="-128"/>
                <a:ea typeface="メイリオ" panose="020B0604030504040204" pitchFamily="50" charset="-128"/>
              </a:rPr>
              <a:t>air </a:t>
            </a:r>
            <a:r>
              <a:rPr lang="en-US" altLang="ja-JP" sz="2400" dirty="0" err="1">
                <a:solidFill>
                  <a:schemeClr val="bg1"/>
                </a:solidFill>
                <a:latin typeface="メイリオ" panose="020B0604030504040204" pitchFamily="50" charset="-128"/>
                <a:ea typeface="メイリオ" panose="020B0604030504040204" pitchFamily="50" charset="-128"/>
              </a:rPr>
              <a:t>bronchogram</a:t>
            </a:r>
            <a:r>
              <a:rPr lang="ja-JP" altLang="en-US" sz="2400" dirty="0">
                <a:solidFill>
                  <a:schemeClr val="bg1"/>
                </a:solidFill>
                <a:latin typeface="メイリオ" panose="020B0604030504040204" pitchFamily="50" charset="-128"/>
                <a:ea typeface="メイリオ" panose="020B0604030504040204" pitchFamily="50" charset="-128"/>
              </a:rPr>
              <a:t>なし、心陰影明瞭</a:t>
            </a:r>
            <a:endParaRPr lang="en-US" altLang="ja-JP" sz="2400" dirty="0">
              <a:solidFill>
                <a:schemeClr val="bg1"/>
              </a:solidFill>
              <a:latin typeface="メイリオ" panose="020B0604030504040204" pitchFamily="50" charset="-128"/>
              <a:ea typeface="メイリオ" panose="020B0604030504040204" pitchFamily="50" charset="-128"/>
            </a:endParaRPr>
          </a:p>
          <a:p>
            <a:pPr marL="0" indent="0">
              <a:lnSpc>
                <a:spcPct val="100000"/>
              </a:lnSpc>
              <a:buNone/>
            </a:pPr>
            <a:r>
              <a:rPr lang="ja-JP" altLang="en-US" sz="2400" dirty="0">
                <a:solidFill>
                  <a:schemeClr val="bg1"/>
                </a:solidFill>
                <a:latin typeface="メイリオ" panose="020B0604030504040204" pitchFamily="50" charset="-128"/>
                <a:ea typeface="メイリオ" panose="020B0604030504040204" pitchFamily="50" charset="-128"/>
              </a:rPr>
              <a:t>腸管ガス乏しい、異常拡張なし</a:t>
            </a:r>
            <a:endParaRPr lang="en-US" altLang="ja-JP" sz="2400" dirty="0">
              <a:solidFill>
                <a:schemeClr val="bg1"/>
              </a:solidFill>
              <a:latin typeface="メイリオ" panose="020B0604030504040204" pitchFamily="50" charset="-128"/>
              <a:ea typeface="メイリオ" panose="020B0604030504040204" pitchFamily="50" charset="-128"/>
            </a:endParaRPr>
          </a:p>
          <a:p>
            <a:pPr marL="0" indent="0">
              <a:lnSpc>
                <a:spcPct val="100000"/>
              </a:lnSpc>
              <a:buNone/>
            </a:pPr>
            <a:r>
              <a:rPr lang="ja-JP" altLang="en-US" sz="2400" dirty="0">
                <a:solidFill>
                  <a:schemeClr val="bg1"/>
                </a:solidFill>
                <a:latin typeface="メイリオ" panose="020B0604030504040204" pitchFamily="50" charset="-128"/>
                <a:ea typeface="メイリオ" panose="020B0604030504040204" pitchFamily="50" charset="-128"/>
              </a:rPr>
              <a:t>肋骨</a:t>
            </a:r>
            <a:r>
              <a:rPr lang="en-US" altLang="ja-JP" sz="2400" dirty="0">
                <a:solidFill>
                  <a:schemeClr val="bg1"/>
                </a:solidFill>
                <a:latin typeface="メイリオ" panose="020B0604030504040204" pitchFamily="50" charset="-128"/>
                <a:ea typeface="メイリオ" panose="020B0604030504040204" pitchFamily="50" charset="-128"/>
              </a:rPr>
              <a:t>12</a:t>
            </a:r>
            <a:r>
              <a:rPr lang="ja-JP" altLang="en-US" sz="2400" dirty="0">
                <a:solidFill>
                  <a:schemeClr val="bg1"/>
                </a:solidFill>
                <a:latin typeface="メイリオ" panose="020B0604030504040204" pitchFamily="50" charset="-128"/>
                <a:ea typeface="メイリオ" panose="020B0604030504040204" pitchFamily="50" charset="-128"/>
              </a:rPr>
              <a:t>対、明らかな骨軟部異常なし</a:t>
            </a:r>
            <a:endParaRPr lang="en-US" altLang="ja-JP" sz="2400" dirty="0">
              <a:solidFill>
                <a:schemeClr val="bg1"/>
              </a:solidFill>
              <a:latin typeface="メイリオ" panose="020B0604030504040204" pitchFamily="50" charset="-128"/>
              <a:ea typeface="メイリオ" panose="020B0604030504040204" pitchFamily="50" charset="-128"/>
            </a:endParaRPr>
          </a:p>
          <a:p>
            <a:pPr marL="0" indent="0">
              <a:lnSpc>
                <a:spcPct val="100000"/>
              </a:lnSpc>
              <a:buNone/>
            </a:pPr>
            <a:endParaRPr lang="en-US" altLang="ja-JP" sz="800" dirty="0">
              <a:solidFill>
                <a:schemeClr val="bg1"/>
              </a:solidFill>
              <a:latin typeface="メイリオ" panose="020B0604030504040204" pitchFamily="50" charset="-128"/>
              <a:ea typeface="メイリオ" panose="020B0604030504040204" pitchFamily="50" charset="-128"/>
            </a:endParaRPr>
          </a:p>
          <a:p>
            <a:pPr marL="0" indent="0">
              <a:lnSpc>
                <a:spcPct val="100000"/>
              </a:lnSpc>
              <a:buNone/>
            </a:pPr>
            <a:r>
              <a:rPr lang="ja-JP" altLang="en-US" sz="2400" dirty="0">
                <a:solidFill>
                  <a:schemeClr val="bg1"/>
                </a:solidFill>
                <a:latin typeface="メイリオ" panose="020B0604030504040204" pitchFamily="50" charset="-128"/>
                <a:ea typeface="メイリオ" panose="020B0604030504040204" pitchFamily="50" charset="-128"/>
              </a:rPr>
              <a:t>気管チューブ </a:t>
            </a:r>
            <a:r>
              <a:rPr lang="en-US" altLang="ja-JP" sz="2400" dirty="0">
                <a:solidFill>
                  <a:schemeClr val="bg1"/>
                </a:solidFill>
                <a:latin typeface="メイリオ" panose="020B0604030504040204" pitchFamily="50" charset="-128"/>
                <a:ea typeface="メイリオ" panose="020B0604030504040204" pitchFamily="50" charset="-128"/>
              </a:rPr>
              <a:t>Th2</a:t>
            </a:r>
          </a:p>
          <a:p>
            <a:pPr marL="0" indent="0">
              <a:lnSpc>
                <a:spcPct val="100000"/>
              </a:lnSpc>
              <a:buNone/>
            </a:pPr>
            <a:r>
              <a:rPr lang="ja-JP" altLang="en-US" sz="2400" dirty="0">
                <a:solidFill>
                  <a:schemeClr val="bg1"/>
                </a:solidFill>
                <a:latin typeface="メイリオ" panose="020B0604030504040204" pitchFamily="50" charset="-128"/>
                <a:ea typeface="メイリオ" panose="020B0604030504040204" pitchFamily="50" charset="-128"/>
              </a:rPr>
              <a:t>胃管 胃内</a:t>
            </a:r>
            <a:endParaRPr lang="en-US" altLang="ja-JP" sz="2400" dirty="0">
              <a:solidFill>
                <a:schemeClr val="bg1"/>
              </a:solidFill>
              <a:latin typeface="メイリオ" panose="020B0604030504040204" pitchFamily="50" charset="-128"/>
              <a:ea typeface="メイリオ" panose="020B0604030504040204" pitchFamily="50" charset="-128"/>
            </a:endParaRPr>
          </a:p>
          <a:p>
            <a:pPr marL="0" indent="0">
              <a:lnSpc>
                <a:spcPct val="100000"/>
              </a:lnSpc>
              <a:buNone/>
            </a:pPr>
            <a:r>
              <a:rPr lang="ja-JP" altLang="en-US" sz="2400" dirty="0">
                <a:solidFill>
                  <a:schemeClr val="bg1"/>
                </a:solidFill>
                <a:latin typeface="メイリオ" panose="020B0604030504040204" pitchFamily="50" charset="-128"/>
                <a:ea typeface="メイリオ" panose="020B0604030504040204" pitchFamily="50" charset="-128"/>
              </a:rPr>
              <a:t>臍帯</a:t>
            </a:r>
            <a:r>
              <a:rPr lang="en-US" altLang="ja-JP" sz="2400" dirty="0">
                <a:solidFill>
                  <a:schemeClr val="bg1"/>
                </a:solidFill>
                <a:latin typeface="メイリオ" panose="020B0604030504040204" pitchFamily="50" charset="-128"/>
                <a:ea typeface="メイリオ" panose="020B0604030504040204" pitchFamily="50" charset="-128"/>
              </a:rPr>
              <a:t>A </a:t>
            </a:r>
            <a:r>
              <a:rPr lang="ja-JP" altLang="en-US" sz="2400" dirty="0">
                <a:solidFill>
                  <a:schemeClr val="bg1"/>
                </a:solidFill>
                <a:latin typeface="メイリオ" panose="020B0604030504040204" pitchFamily="50" charset="-128"/>
                <a:ea typeface="メイリオ" panose="020B0604030504040204" pitchFamily="50" charset="-128"/>
              </a:rPr>
              <a:t>深い→</a:t>
            </a:r>
            <a:r>
              <a:rPr lang="en-US" altLang="ja-JP" sz="2400" dirty="0">
                <a:solidFill>
                  <a:schemeClr val="bg1"/>
                </a:solidFill>
                <a:latin typeface="メイリオ" panose="020B0604030504040204" pitchFamily="50" charset="-128"/>
                <a:ea typeface="メイリオ" panose="020B0604030504040204" pitchFamily="50" charset="-128"/>
              </a:rPr>
              <a:t>3cm</a:t>
            </a:r>
            <a:r>
              <a:rPr lang="ja-JP" altLang="en-US" sz="2400" dirty="0">
                <a:solidFill>
                  <a:schemeClr val="bg1"/>
                </a:solidFill>
                <a:latin typeface="メイリオ" panose="020B0604030504040204" pitchFamily="50" charset="-128"/>
                <a:ea typeface="メイリオ" panose="020B0604030504040204" pitchFamily="50" charset="-128"/>
              </a:rPr>
              <a:t>引抜き</a:t>
            </a:r>
            <a:endParaRPr lang="en-US" altLang="ja-JP" sz="2400" dirty="0">
              <a:solidFill>
                <a:schemeClr val="bg1"/>
              </a:solidFill>
              <a:latin typeface="メイリオ" panose="020B0604030504040204" pitchFamily="50" charset="-128"/>
              <a:ea typeface="メイリオ" panose="020B0604030504040204" pitchFamily="50" charset="-128"/>
            </a:endParaRPr>
          </a:p>
          <a:p>
            <a:pPr marL="0" indent="0">
              <a:lnSpc>
                <a:spcPct val="100000"/>
              </a:lnSpc>
              <a:buNone/>
            </a:pPr>
            <a:r>
              <a:rPr lang="ja-JP" altLang="en-US" sz="2400" dirty="0">
                <a:solidFill>
                  <a:schemeClr val="bg1"/>
                </a:solidFill>
                <a:effectLst/>
                <a:latin typeface="メイリオ" panose="020B0604030504040204" pitchFamily="50" charset="-128"/>
                <a:ea typeface="メイリオ" panose="020B0604030504040204" pitchFamily="50" charset="-128"/>
              </a:rPr>
              <a:t>臍帯</a:t>
            </a:r>
            <a:r>
              <a:rPr lang="en-US" altLang="ja-JP" sz="2400" dirty="0">
                <a:solidFill>
                  <a:schemeClr val="bg1"/>
                </a:solidFill>
                <a:effectLst/>
                <a:latin typeface="メイリオ" panose="020B0604030504040204" pitchFamily="50" charset="-128"/>
                <a:ea typeface="メイリオ" panose="020B0604030504040204" pitchFamily="50" charset="-128"/>
              </a:rPr>
              <a:t>V </a:t>
            </a:r>
            <a:r>
              <a:rPr lang="ja-JP" altLang="en-US" sz="2400" dirty="0">
                <a:solidFill>
                  <a:schemeClr val="bg1"/>
                </a:solidFill>
                <a:latin typeface="メイリオ" panose="020B0604030504040204" pitchFamily="50" charset="-128"/>
                <a:ea typeface="メイリオ" panose="020B0604030504040204" pitchFamily="50" charset="-128"/>
              </a:rPr>
              <a:t>横隔膜レベル</a:t>
            </a:r>
            <a:br>
              <a:rPr lang="ja-JP" altLang="en-US" dirty="0">
                <a:effectLst/>
              </a:rPr>
            </a:br>
            <a:endParaRPr kumimoji="1" lang="ja-JP" altLang="en-US" dirty="0"/>
          </a:p>
        </p:txBody>
      </p:sp>
      <p:pic>
        <p:nvPicPr>
          <p:cNvPr id="2" name="図 1"/>
          <p:cNvPicPr>
            <a:picLocks noChangeAspect="1"/>
          </p:cNvPicPr>
          <p:nvPr/>
        </p:nvPicPr>
        <p:blipFill rotWithShape="1">
          <a:blip r:embed="rId3">
            <a:extLst>
              <a:ext uri="{28A0092B-C50C-407E-A947-70E740481C1C}">
                <a14:useLocalDpi xmlns:a14="http://schemas.microsoft.com/office/drawing/2010/main" val="0"/>
              </a:ext>
            </a:extLst>
          </a:blip>
          <a:srcRect l="14459" r="8986"/>
          <a:stretch/>
        </p:blipFill>
        <p:spPr>
          <a:xfrm>
            <a:off x="7696199" y="623550"/>
            <a:ext cx="3560788" cy="6008828"/>
          </a:xfrm>
          <a:prstGeom prst="rect">
            <a:avLst/>
          </a:prstGeom>
        </p:spPr>
      </p:pic>
    </p:spTree>
    <p:extLst>
      <p:ext uri="{BB962C8B-B14F-4D97-AF65-F5344CB8AC3E}">
        <p14:creationId xmlns:p14="http://schemas.microsoft.com/office/powerpoint/2010/main" val="3359479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C1ED8E9E-16E4-4979-9ABA-E9ED62F8C04B}"/>
              </a:ext>
            </a:extLst>
          </p:cNvPr>
          <p:cNvSpPr txBox="1"/>
          <p:nvPr/>
        </p:nvSpPr>
        <p:spPr>
          <a:xfrm>
            <a:off x="332253" y="378098"/>
            <a:ext cx="9312403" cy="490904"/>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2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rPr>
              <a:t>【</a:t>
            </a:r>
            <a:r>
              <a:rPr kumimoji="1" lang="ja-JP" altLang="en-US" sz="2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rPr>
              <a:t>入院時検査所見</a:t>
            </a:r>
            <a:r>
              <a:rPr kumimoji="1" lang="en-US" altLang="ja-JP" sz="2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rPr>
              <a:t>】</a:t>
            </a:r>
            <a:r>
              <a:rPr kumimoji="1" lang="ja-JP" altLang="en-US" sz="2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rPr>
              <a:t>　</a:t>
            </a:r>
            <a:endParaRPr kumimoji="1" lang="en-US" altLang="ja-JP" sz="2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endParaRPr>
          </a:p>
        </p:txBody>
      </p:sp>
      <p:sp>
        <p:nvSpPr>
          <p:cNvPr id="10" name="テキスト ボックス 9">
            <a:extLst>
              <a:ext uri="{FF2B5EF4-FFF2-40B4-BE49-F238E27FC236}">
                <a16:creationId xmlns:a16="http://schemas.microsoft.com/office/drawing/2014/main" id="{C1ED8E9E-16E4-4979-9ABA-E9ED62F8C04B}"/>
              </a:ext>
            </a:extLst>
          </p:cNvPr>
          <p:cNvSpPr txBox="1"/>
          <p:nvPr/>
        </p:nvSpPr>
        <p:spPr>
          <a:xfrm>
            <a:off x="449471" y="1026222"/>
            <a:ext cx="10967082" cy="885371"/>
          </a:xfrm>
          <a:prstGeom prst="rect">
            <a:avLst/>
          </a:prstGeom>
          <a:noFill/>
        </p:spPr>
        <p:txBody>
          <a:bodyPr wrap="square">
            <a:spAutoFit/>
          </a:bodyPr>
          <a:lstStyle/>
          <a:p>
            <a:pPr>
              <a:lnSpc>
                <a:spcPct val="90000"/>
              </a:lnSpc>
              <a:spcBef>
                <a:spcPts val="1000"/>
              </a:spcBef>
              <a:defRPr/>
            </a:pPr>
            <a:r>
              <a:rPr lang="ja-JP" altLang="en-US" sz="2400" dirty="0">
                <a:solidFill>
                  <a:prstClr val="white"/>
                </a:solidFill>
                <a:latin typeface="メイリオ" panose="020B0604030504040204" pitchFamily="50" charset="-128"/>
                <a:ea typeface="メイリオ" panose="020B0604030504040204" pitchFamily="50" charset="-128"/>
              </a:rPr>
              <a:t>＜心エコー＞</a:t>
            </a:r>
            <a:endParaRPr lang="en-US" altLang="ja-JP" sz="2400" dirty="0">
              <a:solidFill>
                <a:prstClr val="white"/>
              </a:solidFill>
              <a:latin typeface="メイリオ" panose="020B0604030504040204" pitchFamily="50" charset="-128"/>
              <a:ea typeface="メイリオ" panose="020B0604030504040204" pitchFamily="50" charset="-128"/>
            </a:endParaRPr>
          </a:p>
          <a:p>
            <a:pPr>
              <a:lnSpc>
                <a:spcPct val="90000"/>
              </a:lnSpc>
              <a:spcBef>
                <a:spcPts val="1000"/>
              </a:spcBef>
              <a:defRPr/>
            </a:pPr>
            <a:r>
              <a:rPr lang="en-US" altLang="ja-JP" sz="2400" dirty="0">
                <a:solidFill>
                  <a:prstClr val="white"/>
                </a:solidFill>
                <a:latin typeface="メイリオ" panose="020B0604030504040204" pitchFamily="50" charset="-128"/>
                <a:ea typeface="メイリオ" panose="020B0604030504040204" pitchFamily="50" charset="-128"/>
              </a:rPr>
              <a:t>{S.D.N}</a:t>
            </a:r>
            <a:r>
              <a:rPr lang="ja-JP" altLang="en-US" sz="2400" dirty="0" err="1">
                <a:solidFill>
                  <a:prstClr val="white"/>
                </a:solidFill>
                <a:latin typeface="メイリオ" panose="020B0604030504040204" pitchFamily="50" charset="-128"/>
                <a:ea typeface="メイリオ" panose="020B0604030504040204" pitchFamily="50" charset="-128"/>
              </a:rPr>
              <a:t>、</a:t>
            </a:r>
            <a:r>
              <a:rPr lang="ja-JP" altLang="en-US" sz="2400" dirty="0">
                <a:solidFill>
                  <a:prstClr val="white"/>
                </a:solidFill>
                <a:latin typeface="メイリオ" panose="020B0604030504040204" pitchFamily="50" charset="-128"/>
                <a:ea typeface="メイリオ" panose="020B0604030504040204" pitchFamily="50" charset="-128"/>
              </a:rPr>
              <a:t>動脈管開存（右→左血流）、</a:t>
            </a:r>
            <a:r>
              <a:rPr lang="en-US" altLang="ja-JP" sz="2400" dirty="0" err="1">
                <a:solidFill>
                  <a:prstClr val="white"/>
                </a:solidFill>
                <a:latin typeface="メイリオ" panose="020B0604030504040204" pitchFamily="50" charset="-128"/>
                <a:ea typeface="メイリオ" panose="020B0604030504040204" pitchFamily="50" charset="-128"/>
              </a:rPr>
              <a:t>LVDd</a:t>
            </a:r>
            <a:r>
              <a:rPr lang="ja-JP" altLang="en-US" sz="2400" dirty="0">
                <a:solidFill>
                  <a:prstClr val="white"/>
                </a:solidFill>
                <a:latin typeface="メイリオ" panose="020B0604030504040204" pitchFamily="50" charset="-128"/>
                <a:ea typeface="メイリオ" panose="020B0604030504040204" pitchFamily="50" charset="-128"/>
              </a:rPr>
              <a:t>　</a:t>
            </a:r>
            <a:r>
              <a:rPr lang="en-US" altLang="ja-JP" sz="2400" dirty="0">
                <a:solidFill>
                  <a:prstClr val="white"/>
                </a:solidFill>
                <a:latin typeface="メイリオ" panose="020B0604030504040204" pitchFamily="50" charset="-128"/>
                <a:ea typeface="メイリオ" panose="020B0604030504040204" pitchFamily="50" charset="-128"/>
              </a:rPr>
              <a:t>5.6mm</a:t>
            </a:r>
            <a:r>
              <a:rPr lang="ja-JP" altLang="en-US" sz="2400" dirty="0" err="1">
                <a:solidFill>
                  <a:prstClr val="white"/>
                </a:solidFill>
                <a:latin typeface="メイリオ" panose="020B0604030504040204" pitchFamily="50" charset="-128"/>
                <a:ea typeface="メイリオ" panose="020B0604030504040204" pitchFamily="50" charset="-128"/>
              </a:rPr>
              <a:t>、</a:t>
            </a:r>
            <a:r>
              <a:rPr lang="en-US" altLang="ja-JP" sz="2400" dirty="0">
                <a:solidFill>
                  <a:prstClr val="white"/>
                </a:solidFill>
                <a:latin typeface="メイリオ" panose="020B0604030504040204" pitchFamily="50" charset="-128"/>
                <a:ea typeface="メイリオ" panose="020B0604030504040204" pitchFamily="50" charset="-128"/>
              </a:rPr>
              <a:t>FS 26.8</a:t>
            </a:r>
            <a:r>
              <a:rPr lang="ja-JP" altLang="en-US" sz="2400" dirty="0">
                <a:solidFill>
                  <a:prstClr val="white"/>
                </a:solidFill>
                <a:latin typeface="メイリオ" panose="020B0604030504040204" pitchFamily="50" charset="-128"/>
                <a:ea typeface="メイリオ" panose="020B0604030504040204" pitchFamily="50" charset="-128"/>
              </a:rPr>
              <a:t>％</a:t>
            </a:r>
            <a:endParaRPr kumimoji="1" lang="en-US" altLang="ja-JP" sz="24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endParaRPr>
          </a:p>
        </p:txBody>
      </p:sp>
      <p:sp>
        <p:nvSpPr>
          <p:cNvPr id="6" name="テキスト ボックス 5">
            <a:extLst>
              <a:ext uri="{FF2B5EF4-FFF2-40B4-BE49-F238E27FC236}">
                <a16:creationId xmlns:a16="http://schemas.microsoft.com/office/drawing/2014/main" id="{C1ED8E9E-16E4-4979-9ABA-E9ED62F8C04B}"/>
              </a:ext>
            </a:extLst>
          </p:cNvPr>
          <p:cNvSpPr txBox="1"/>
          <p:nvPr/>
        </p:nvSpPr>
        <p:spPr>
          <a:xfrm>
            <a:off x="5272962" y="2422456"/>
            <a:ext cx="1969036" cy="433965"/>
          </a:xfrm>
          <a:prstGeom prst="rect">
            <a:avLst/>
          </a:prstGeom>
          <a:noFill/>
        </p:spPr>
        <p:txBody>
          <a:bodyPr wrap="square">
            <a:spAutoFit/>
          </a:bodyPr>
          <a:lstStyle/>
          <a:p>
            <a:pPr>
              <a:lnSpc>
                <a:spcPct val="90000"/>
              </a:lnSpc>
              <a:spcBef>
                <a:spcPts val="1000"/>
              </a:spcBef>
              <a:defRPr/>
            </a:pPr>
            <a:r>
              <a:rPr lang="ja-JP" altLang="en-US" sz="2400" dirty="0">
                <a:solidFill>
                  <a:prstClr val="white"/>
                </a:solidFill>
                <a:latin typeface="メイリオ" panose="020B0604030504040204" pitchFamily="50" charset="-128"/>
                <a:ea typeface="メイリオ" panose="020B0604030504040204" pitchFamily="50" charset="-128"/>
              </a:rPr>
              <a:t>四腔断面像</a:t>
            </a:r>
            <a:endParaRPr kumimoji="1" lang="en-US" altLang="ja-JP" sz="24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endParaRPr>
          </a:p>
        </p:txBody>
      </p:sp>
      <p:sp>
        <p:nvSpPr>
          <p:cNvPr id="13" name="テキスト ボックス 12">
            <a:extLst>
              <a:ext uri="{FF2B5EF4-FFF2-40B4-BE49-F238E27FC236}">
                <a16:creationId xmlns:a16="http://schemas.microsoft.com/office/drawing/2014/main" id="{C1ED8E9E-16E4-4979-9ABA-E9ED62F8C04B}"/>
              </a:ext>
            </a:extLst>
          </p:cNvPr>
          <p:cNvSpPr txBox="1"/>
          <p:nvPr/>
        </p:nvSpPr>
        <p:spPr>
          <a:xfrm>
            <a:off x="449471" y="2313676"/>
            <a:ext cx="1969036" cy="433965"/>
          </a:xfrm>
          <a:prstGeom prst="rect">
            <a:avLst/>
          </a:prstGeom>
          <a:noFill/>
        </p:spPr>
        <p:txBody>
          <a:bodyPr wrap="square">
            <a:spAutoFit/>
          </a:bodyPr>
          <a:lstStyle/>
          <a:p>
            <a:pPr>
              <a:lnSpc>
                <a:spcPct val="90000"/>
              </a:lnSpc>
              <a:spcBef>
                <a:spcPts val="1000"/>
              </a:spcBef>
              <a:defRPr/>
            </a:pPr>
            <a:r>
              <a:rPr kumimoji="1" lang="ja-JP" altLang="en-US" sz="24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rPr>
              <a:t>大血管断面</a:t>
            </a:r>
            <a:endParaRPr kumimoji="1" lang="en-US" altLang="ja-JP" sz="24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endParaRPr>
          </a:p>
        </p:txBody>
      </p:sp>
      <p:pic>
        <p:nvPicPr>
          <p:cNvPr id="3" name="39476F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449471" y="2856421"/>
            <a:ext cx="4823491" cy="3167666"/>
          </a:xfrm>
          <a:prstGeom prst="rect">
            <a:avLst/>
          </a:prstGeom>
        </p:spPr>
      </p:pic>
      <p:pic>
        <p:nvPicPr>
          <p:cNvPr id="4" name="568411C">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6257479" y="2955540"/>
            <a:ext cx="4672561" cy="3068547"/>
          </a:xfrm>
          <a:prstGeom prst="rect">
            <a:avLst/>
          </a:prstGeom>
        </p:spPr>
      </p:pic>
    </p:spTree>
    <p:extLst>
      <p:ext uri="{BB962C8B-B14F-4D97-AF65-F5344CB8AC3E}">
        <p14:creationId xmlns:p14="http://schemas.microsoft.com/office/powerpoint/2010/main" val="20965940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C1ED8E9E-16E4-4979-9ABA-E9ED62F8C04B}"/>
              </a:ext>
            </a:extLst>
          </p:cNvPr>
          <p:cNvSpPr txBox="1"/>
          <p:nvPr/>
        </p:nvSpPr>
        <p:spPr>
          <a:xfrm>
            <a:off x="332253" y="378098"/>
            <a:ext cx="9312403" cy="490904"/>
          </a:xfrm>
          <a:prstGeom prst="rect">
            <a:avLst/>
          </a:prstGeom>
          <a:noFill/>
        </p:spPr>
        <p:txBody>
          <a:bodyPr wrap="square">
            <a:spAutoFit/>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sz="2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a:t>
            </a:r>
            <a:r>
              <a:rPr kumimoji="1" lang="ja-JP" altLang="en-US" sz="2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入院時検査所見</a:t>
            </a:r>
            <a:r>
              <a:rPr kumimoji="1" lang="en-US" altLang="ja-JP" sz="28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rPr>
              <a:t>】</a:t>
            </a:r>
            <a:endParaRPr kumimoji="1" lang="en-US" altLang="ja-JP"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cs typeface="+mn-cs"/>
            </a:endParaRPr>
          </a:p>
        </p:txBody>
      </p:sp>
      <p:sp>
        <p:nvSpPr>
          <p:cNvPr id="11" name="正方形/長方形 10"/>
          <p:cNvSpPr/>
          <p:nvPr/>
        </p:nvSpPr>
        <p:spPr>
          <a:xfrm>
            <a:off x="528760" y="1159149"/>
            <a:ext cx="11160320" cy="830997"/>
          </a:xfrm>
          <a:prstGeom prst="rect">
            <a:avLst/>
          </a:prstGeom>
        </p:spPr>
        <p:txBody>
          <a:bodyPr wrap="square">
            <a:spAutoFit/>
          </a:bodyPr>
          <a:lstStyle/>
          <a:p>
            <a:pPr lvl="0">
              <a:defRPr/>
            </a:pPr>
            <a:r>
              <a:rPr lang="ja-JP" altLang="en-US" sz="2400" dirty="0">
                <a:solidFill>
                  <a:prstClr val="white"/>
                </a:solidFill>
                <a:latin typeface="メイリオ" panose="020B0604030504040204" pitchFamily="50" charset="-128"/>
                <a:ea typeface="メイリオ" panose="020B0604030504040204" pitchFamily="50" charset="-128"/>
              </a:rPr>
              <a:t>＜頭部エコー＞</a:t>
            </a:r>
            <a:endParaRPr lang="en-US" altLang="ja-JP" sz="2400" dirty="0">
              <a:solidFill>
                <a:prstClr val="white"/>
              </a:solidFill>
              <a:latin typeface="メイリオ" panose="020B0604030504040204" pitchFamily="50" charset="-128"/>
              <a:ea typeface="メイリオ" panose="020B0604030504040204" pitchFamily="50" charset="-128"/>
            </a:endParaRPr>
          </a:p>
          <a:p>
            <a:pPr lvl="0">
              <a:defRPr/>
            </a:pPr>
            <a:r>
              <a:rPr lang="ja-JP" altLang="en-US" sz="2400" dirty="0">
                <a:solidFill>
                  <a:prstClr val="white"/>
                </a:solidFill>
                <a:latin typeface="メイリオ" panose="020B0604030504040204" pitchFamily="50" charset="-128"/>
                <a:ea typeface="メイリオ" panose="020B0604030504040204" pitchFamily="50" charset="-128"/>
              </a:rPr>
              <a:t>明らかな出血なし、</a:t>
            </a:r>
            <a:r>
              <a:rPr lang="en-US" altLang="ja-JP" sz="2400" dirty="0">
                <a:solidFill>
                  <a:prstClr val="white"/>
                </a:solidFill>
                <a:latin typeface="メイリオ" panose="020B0604030504040204" pitchFamily="50" charset="-128"/>
                <a:ea typeface="メイリオ" panose="020B0604030504040204" pitchFamily="50" charset="-128"/>
              </a:rPr>
              <a:t>PVE</a:t>
            </a:r>
            <a:r>
              <a:rPr lang="ja-JP" altLang="en-US" sz="2400" dirty="0">
                <a:solidFill>
                  <a:prstClr val="white"/>
                </a:solidFill>
                <a:latin typeface="メイリオ" panose="020B0604030504040204" pitchFamily="50" charset="-128"/>
                <a:ea typeface="メイリオ" panose="020B0604030504040204" pitchFamily="50" charset="-128"/>
              </a:rPr>
              <a:t>両側</a:t>
            </a:r>
            <a:r>
              <a:rPr lang="en-US" altLang="ja-JP" sz="2400" dirty="0">
                <a:solidFill>
                  <a:prstClr val="white"/>
                </a:solidFill>
                <a:latin typeface="メイリオ" panose="020B0604030504040204" pitchFamily="50" charset="-128"/>
                <a:ea typeface="メイリオ" panose="020B0604030504040204" pitchFamily="50" charset="-128"/>
              </a:rPr>
              <a:t>1</a:t>
            </a:r>
            <a:r>
              <a:rPr lang="ja-JP" altLang="en-US" sz="2400" dirty="0">
                <a:solidFill>
                  <a:prstClr val="white"/>
                </a:solidFill>
                <a:latin typeface="メイリオ" panose="020B0604030504040204" pitchFamily="50" charset="-128"/>
                <a:ea typeface="メイリオ" panose="020B0604030504040204" pitchFamily="50" charset="-128"/>
              </a:rPr>
              <a:t>度、前大脳動脈拡張期途絶、</a:t>
            </a:r>
            <a:r>
              <a:rPr lang="en-US" altLang="ja-JP" sz="2400" dirty="0">
                <a:solidFill>
                  <a:prstClr val="white"/>
                </a:solidFill>
                <a:latin typeface="メイリオ" panose="020B0604030504040204" pitchFamily="50" charset="-128"/>
                <a:ea typeface="メイリオ" panose="020B0604030504040204" pitchFamily="50" charset="-128"/>
              </a:rPr>
              <a:t>ICV</a:t>
            </a:r>
            <a:r>
              <a:rPr lang="ja-JP" altLang="en-US" sz="2400" dirty="0">
                <a:solidFill>
                  <a:prstClr val="white"/>
                </a:solidFill>
                <a:latin typeface="メイリオ" panose="020B0604030504040204" pitchFamily="50" charset="-128"/>
                <a:ea typeface="メイリオ" panose="020B0604030504040204" pitchFamily="50" charset="-128"/>
              </a:rPr>
              <a:t>ゆらぎなし</a:t>
            </a:r>
            <a:endParaRPr lang="en-US" altLang="ja-JP" sz="2400" dirty="0">
              <a:solidFill>
                <a:prstClr val="white"/>
              </a:solidFill>
              <a:latin typeface="メイリオ" panose="020B0604030504040204" pitchFamily="50" charset="-128"/>
              <a:ea typeface="メイリオ" panose="020B0604030504040204" pitchFamily="50" charset="-128"/>
            </a:endParaRPr>
          </a:p>
        </p:txBody>
      </p:sp>
      <p:sp>
        <p:nvSpPr>
          <p:cNvPr id="8" name="正方形/長方形 7"/>
          <p:cNvSpPr/>
          <p:nvPr/>
        </p:nvSpPr>
        <p:spPr>
          <a:xfrm>
            <a:off x="528759" y="5449086"/>
            <a:ext cx="10241313"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rPr>
              <a:t>＜腹部エコー＞</a:t>
            </a:r>
            <a:endParaRPr kumimoji="1" lang="en-US" altLang="ja-JP" sz="2400" b="0" i="0" u="none" strike="noStrike" kern="1200" cap="none" spc="0" normalizeH="0" baseline="0" noProof="0" dirty="0">
              <a:ln>
                <a:noFill/>
              </a:ln>
              <a:solidFill>
                <a:prstClr val="white"/>
              </a:solidFill>
              <a:effectLst/>
              <a:uLnTx/>
              <a:uFillTx/>
              <a:latin typeface="メイリオ" panose="020B0604030504040204" pitchFamily="50" charset="-128"/>
              <a:ea typeface="メイリオ" panose="020B0604030504040204" pitchFamily="50" charset="-128"/>
            </a:endParaRPr>
          </a:p>
          <a:p>
            <a:pPr lvl="0">
              <a:defRPr/>
            </a:pPr>
            <a:r>
              <a:rPr lang="ja-JP" altLang="en-US" sz="2400" dirty="0">
                <a:solidFill>
                  <a:prstClr val="white"/>
                </a:solidFill>
                <a:latin typeface="メイリオ" panose="020B0604030504040204" pitchFamily="50" charset="-128"/>
                <a:ea typeface="メイリオ" panose="020B0604030504040204" pitchFamily="50" charset="-128"/>
              </a:rPr>
              <a:t>右水腎なし、左水腎</a:t>
            </a:r>
            <a:r>
              <a:rPr lang="en-US" altLang="ja-JP" sz="2400" dirty="0">
                <a:solidFill>
                  <a:prstClr val="white"/>
                </a:solidFill>
                <a:latin typeface="メイリオ" panose="020B0604030504040204" pitchFamily="50" charset="-128"/>
                <a:ea typeface="メイリオ" panose="020B0604030504040204" pitchFamily="50" charset="-128"/>
              </a:rPr>
              <a:t>1</a:t>
            </a:r>
            <a:r>
              <a:rPr lang="ja-JP" altLang="en-US" sz="2400" dirty="0">
                <a:solidFill>
                  <a:prstClr val="white"/>
                </a:solidFill>
                <a:latin typeface="メイリオ" panose="020B0604030504040204" pitchFamily="50" charset="-128"/>
                <a:ea typeface="メイリオ" panose="020B0604030504040204" pitchFamily="50" charset="-128"/>
              </a:rPr>
              <a:t>度、副腎出血なし、胆嚢あり、膀胱内尿貯留乏しい</a:t>
            </a:r>
            <a:endParaRPr lang="en-US" altLang="ja-JP" sz="2400" dirty="0">
              <a:solidFill>
                <a:prstClr val="white"/>
              </a:solidFill>
              <a:latin typeface="メイリオ" panose="020B0604030504040204" pitchFamily="50" charset="-128"/>
              <a:ea typeface="メイリオ" panose="020B0604030504040204" pitchFamily="50" charset="-128"/>
            </a:endParaRPr>
          </a:p>
        </p:txBody>
      </p:sp>
      <p:pic>
        <p:nvPicPr>
          <p:cNvPr id="2" name="図 1"/>
          <p:cNvPicPr>
            <a:picLocks noChangeAspect="1"/>
          </p:cNvPicPr>
          <p:nvPr/>
        </p:nvPicPr>
        <p:blipFill rotWithShape="1">
          <a:blip r:embed="rId3">
            <a:extLst>
              <a:ext uri="{28A0092B-C50C-407E-A947-70E740481C1C}">
                <a14:useLocalDpi xmlns:a14="http://schemas.microsoft.com/office/drawing/2010/main" val="0"/>
              </a:ext>
            </a:extLst>
          </a:blip>
          <a:srcRect l="19644" r="24167" b="29516"/>
          <a:stretch/>
        </p:blipFill>
        <p:spPr>
          <a:xfrm>
            <a:off x="528759" y="2730289"/>
            <a:ext cx="3040380" cy="2473903"/>
          </a:xfrm>
          <a:prstGeom prst="rect">
            <a:avLst/>
          </a:prstGeom>
        </p:spPr>
      </p:pic>
      <p:pic>
        <p:nvPicPr>
          <p:cNvPr id="3" name="図 2"/>
          <p:cNvPicPr>
            <a:picLocks noChangeAspect="1"/>
          </p:cNvPicPr>
          <p:nvPr/>
        </p:nvPicPr>
        <p:blipFill rotWithShape="1">
          <a:blip r:embed="rId4">
            <a:extLst>
              <a:ext uri="{28A0092B-C50C-407E-A947-70E740481C1C}">
                <a14:useLocalDpi xmlns:a14="http://schemas.microsoft.com/office/drawing/2010/main" val="0"/>
              </a:ext>
            </a:extLst>
          </a:blip>
          <a:srcRect l="23401" r="23400" b="30710"/>
          <a:stretch/>
        </p:blipFill>
        <p:spPr>
          <a:xfrm>
            <a:off x="3640038" y="2718006"/>
            <a:ext cx="2971787" cy="2486186"/>
          </a:xfrm>
          <a:prstGeom prst="rect">
            <a:avLst/>
          </a:prstGeom>
        </p:spPr>
      </p:pic>
      <p:pic>
        <p:nvPicPr>
          <p:cNvPr id="4" name="図 3"/>
          <p:cNvPicPr>
            <a:picLocks noChangeAspect="1"/>
          </p:cNvPicPr>
          <p:nvPr/>
        </p:nvPicPr>
        <p:blipFill rotWithShape="1">
          <a:blip r:embed="rId5">
            <a:extLst>
              <a:ext uri="{28A0092B-C50C-407E-A947-70E740481C1C}">
                <a14:useLocalDpi xmlns:a14="http://schemas.microsoft.com/office/drawing/2010/main" val="0"/>
              </a:ext>
            </a:extLst>
          </a:blip>
          <a:srcRect t="54848" b="5394"/>
          <a:stretch/>
        </p:blipFill>
        <p:spPr>
          <a:xfrm>
            <a:off x="7132320" y="2280293"/>
            <a:ext cx="3882983" cy="1090895"/>
          </a:xfrm>
          <a:prstGeom prst="rect">
            <a:avLst/>
          </a:prstGeom>
        </p:spPr>
      </p:pic>
      <p:pic>
        <p:nvPicPr>
          <p:cNvPr id="5" name="図 4"/>
          <p:cNvPicPr>
            <a:picLocks noChangeAspect="1"/>
          </p:cNvPicPr>
          <p:nvPr/>
        </p:nvPicPr>
        <p:blipFill rotWithShape="1">
          <a:blip r:embed="rId6">
            <a:extLst>
              <a:ext uri="{28A0092B-C50C-407E-A947-70E740481C1C}">
                <a14:useLocalDpi xmlns:a14="http://schemas.microsoft.com/office/drawing/2010/main" val="0"/>
              </a:ext>
            </a:extLst>
          </a:blip>
          <a:srcRect t="52485" b="2298"/>
          <a:stretch/>
        </p:blipFill>
        <p:spPr>
          <a:xfrm>
            <a:off x="7132320" y="3710383"/>
            <a:ext cx="3970020" cy="1235118"/>
          </a:xfrm>
          <a:prstGeom prst="rect">
            <a:avLst/>
          </a:prstGeom>
        </p:spPr>
      </p:pic>
      <p:sp>
        <p:nvSpPr>
          <p:cNvPr id="6" name="テキスト ボックス 5"/>
          <p:cNvSpPr txBox="1"/>
          <p:nvPr/>
        </p:nvSpPr>
        <p:spPr>
          <a:xfrm>
            <a:off x="726879" y="2163058"/>
            <a:ext cx="1254321" cy="369332"/>
          </a:xfrm>
          <a:prstGeom prst="rect">
            <a:avLst/>
          </a:prstGeom>
          <a:noFill/>
        </p:spPr>
        <p:txBody>
          <a:bodyPr wrap="square" rtlCol="0">
            <a:spAutoFit/>
          </a:bodyPr>
          <a:lstStyle/>
          <a:p>
            <a:r>
              <a:rPr lang="ja-JP" altLang="en-US" dirty="0">
                <a:solidFill>
                  <a:schemeClr val="bg1"/>
                </a:solidFill>
                <a:latin typeface="メイリオ" panose="020B0604030504040204" pitchFamily="50" charset="-128"/>
                <a:ea typeface="メイリオ" panose="020B0604030504040204" pitchFamily="50" charset="-128"/>
              </a:rPr>
              <a:t>みぎ</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
        <p:nvSpPr>
          <p:cNvPr id="10" name="テキスト ボックス 9"/>
          <p:cNvSpPr txBox="1"/>
          <p:nvPr/>
        </p:nvSpPr>
        <p:spPr>
          <a:xfrm>
            <a:off x="3929599" y="2163058"/>
            <a:ext cx="1145321" cy="369332"/>
          </a:xfrm>
          <a:prstGeom prst="rect">
            <a:avLst/>
          </a:prstGeom>
          <a:noFill/>
        </p:spPr>
        <p:txBody>
          <a:bodyPr wrap="square" rtlCol="0">
            <a:spAutoFit/>
          </a:bodyPr>
          <a:lstStyle/>
          <a:p>
            <a:r>
              <a:rPr lang="ja-JP" altLang="en-US" dirty="0">
                <a:solidFill>
                  <a:schemeClr val="bg1"/>
                </a:solidFill>
                <a:latin typeface="メイリオ" panose="020B0604030504040204" pitchFamily="50" charset="-128"/>
                <a:ea typeface="メイリオ" panose="020B0604030504040204" pitchFamily="50" charset="-128"/>
              </a:rPr>
              <a:t>ひだり</a:t>
            </a:r>
            <a:endParaRPr kumimoji="1" lang="ja-JP" altLang="en-US" dirty="0">
              <a:solidFill>
                <a:schemeClr val="bg1"/>
              </a:solidFill>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2626021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コンテンツ プレースホルダー 2"/>
          <p:cNvSpPr txBox="1">
            <a:spLocks/>
          </p:cNvSpPr>
          <p:nvPr/>
        </p:nvSpPr>
        <p:spPr>
          <a:xfrm>
            <a:off x="0" y="287327"/>
            <a:ext cx="11865166" cy="52114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lvl="0" indent="0">
              <a:buNone/>
            </a:pPr>
            <a:r>
              <a:rPr kumimoji="1" lang="en-US" altLang="ja-JP"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a:t>
            </a:r>
            <a:r>
              <a:rPr kumimoji="1" lang="ja-JP" altLang="en-US"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入院後経過</a:t>
            </a:r>
            <a:r>
              <a:rPr kumimoji="1" lang="en-US" altLang="ja-JP"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a:t>
            </a:r>
            <a:r>
              <a:rPr lang="ja-JP" altLang="en-US" dirty="0">
                <a:solidFill>
                  <a:prstClr val="black"/>
                </a:solidFill>
                <a:latin typeface="メイリオ" panose="020B0604030504040204" pitchFamily="50" charset="-128"/>
                <a:ea typeface="メイリオ" panose="020B0604030504040204" pitchFamily="50" charset="-128"/>
              </a:rPr>
              <a:t> </a:t>
            </a:r>
            <a:endParaRPr lang="en-US" altLang="ja-JP" dirty="0">
              <a:solidFill>
                <a:prstClr val="black"/>
              </a:solidFill>
              <a:latin typeface="メイリオ" panose="020B0604030504040204" pitchFamily="50" charset="-128"/>
              <a:ea typeface="メイリオ" panose="020B0604030504040204" pitchFamily="50" charset="-128"/>
            </a:endParaRPr>
          </a:p>
          <a:p>
            <a:pPr marL="0" lvl="0" indent="0">
              <a:buNone/>
            </a:pPr>
            <a:r>
              <a:rPr lang="ja-JP" altLang="en-US" dirty="0">
                <a:solidFill>
                  <a:prstClr val="black"/>
                </a:solidFill>
                <a:latin typeface="メイリオ" panose="020B0604030504040204" pitchFamily="50" charset="-128"/>
                <a:ea typeface="メイリオ" panose="020B0604030504040204" pitchFamily="50" charset="-128"/>
              </a:rPr>
              <a:t>＃呼吸：新生児呼吸窮迫症候群（</a:t>
            </a:r>
            <a:r>
              <a:rPr lang="en-US" altLang="ja-JP" dirty="0">
                <a:solidFill>
                  <a:prstClr val="black"/>
                </a:solidFill>
                <a:latin typeface="メイリオ" panose="020B0604030504040204" pitchFamily="50" charset="-128"/>
                <a:ea typeface="メイリオ" panose="020B0604030504040204" pitchFamily="50" charset="-128"/>
              </a:rPr>
              <a:t>RDS</a:t>
            </a:r>
            <a:r>
              <a:rPr lang="ja-JP" altLang="en-US" dirty="0">
                <a:solidFill>
                  <a:prstClr val="black"/>
                </a:solidFill>
                <a:latin typeface="メイリオ" panose="020B0604030504040204" pitchFamily="50" charset="-128"/>
                <a:ea typeface="メイリオ" panose="020B0604030504040204" pitchFamily="50" charset="-128"/>
              </a:rPr>
              <a:t>）、肺出血、遷延性肺高血圧</a:t>
            </a:r>
            <a:endParaRPr kumimoji="1" lang="en-US" altLang="ja-JP"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endParaRPr>
          </a:p>
        </p:txBody>
      </p:sp>
      <p:grpSp>
        <p:nvGrpSpPr>
          <p:cNvPr id="10" name="グループ化 9"/>
          <p:cNvGrpSpPr/>
          <p:nvPr/>
        </p:nvGrpSpPr>
        <p:grpSpPr>
          <a:xfrm>
            <a:off x="171063" y="3745361"/>
            <a:ext cx="11537525" cy="559240"/>
            <a:chOff x="163820" y="3574148"/>
            <a:chExt cx="11537525" cy="559240"/>
          </a:xfrm>
        </p:grpSpPr>
        <p:grpSp>
          <p:nvGrpSpPr>
            <p:cNvPr id="9" name="グループ化 8"/>
            <p:cNvGrpSpPr/>
            <p:nvPr/>
          </p:nvGrpSpPr>
          <p:grpSpPr>
            <a:xfrm>
              <a:off x="1079772" y="3574148"/>
              <a:ext cx="3364584" cy="559240"/>
              <a:chOff x="1107006" y="3985841"/>
              <a:chExt cx="3011256" cy="359681"/>
            </a:xfrm>
          </p:grpSpPr>
          <p:sp>
            <p:nvSpPr>
              <p:cNvPr id="8" name="直角三角形 7"/>
              <p:cNvSpPr/>
              <p:nvPr/>
            </p:nvSpPr>
            <p:spPr>
              <a:xfrm>
                <a:off x="1107006" y="3985841"/>
                <a:ext cx="1907283" cy="358078"/>
              </a:xfrm>
              <a:prstGeom prst="r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直角三角形 28"/>
              <p:cNvSpPr/>
              <p:nvPr/>
            </p:nvSpPr>
            <p:spPr>
              <a:xfrm>
                <a:off x="2527382" y="4029164"/>
                <a:ext cx="1590880" cy="316358"/>
              </a:xfrm>
              <a:prstGeom prst="r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4" name="テキスト ボックス 23"/>
            <p:cNvSpPr txBox="1"/>
            <p:nvPr/>
          </p:nvSpPr>
          <p:spPr>
            <a:xfrm>
              <a:off x="163820" y="3761566"/>
              <a:ext cx="115375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dirty="0">
                  <a:solidFill>
                    <a:prstClr val="black"/>
                  </a:solidFill>
                  <a:latin typeface="メイリオ" panose="020B0604030504040204" pitchFamily="50" charset="-128"/>
                  <a:ea typeface="メイリオ" panose="020B0604030504040204" pitchFamily="50" charset="-128"/>
                </a:rPr>
                <a:t>NO</a:t>
              </a:r>
              <a:r>
                <a:rPr lang="ja-JP" altLang="en-US" b="1" dirty="0">
                  <a:solidFill>
                    <a:prstClr val="black"/>
                  </a:solidFill>
                  <a:latin typeface="メイリオ" panose="020B0604030504040204" pitchFamily="50" charset="-128"/>
                  <a:ea typeface="メイリオ" panose="020B0604030504040204" pitchFamily="50" charset="-128"/>
                </a:rPr>
                <a:t>　　</a:t>
              </a:r>
              <a:r>
                <a:rPr lang="en-US" altLang="ja-JP" b="1" dirty="0">
                  <a:solidFill>
                    <a:prstClr val="black"/>
                  </a:solidFill>
                  <a:latin typeface="メイリオ" panose="020B0604030504040204" pitchFamily="50" charset="-128"/>
                  <a:ea typeface="メイリオ" panose="020B0604030504040204" pitchFamily="50" charset="-128"/>
                </a:rPr>
                <a:t>10</a:t>
              </a:r>
              <a:r>
                <a:rPr lang="ja-JP" altLang="en-US" b="1" dirty="0">
                  <a:solidFill>
                    <a:prstClr val="black"/>
                  </a:solidFill>
                  <a:latin typeface="メイリオ" panose="020B0604030504040204" pitchFamily="50" charset="-128"/>
                  <a:ea typeface="メイリオ" panose="020B0604030504040204" pitchFamily="50" charset="-128"/>
                </a:rPr>
                <a:t>  </a:t>
              </a:r>
              <a:r>
                <a:rPr lang="en-US" altLang="ja-JP" b="1" dirty="0">
                  <a:solidFill>
                    <a:prstClr val="black"/>
                  </a:solidFill>
                  <a:latin typeface="メイリオ" panose="020B0604030504040204" pitchFamily="50" charset="-128"/>
                  <a:ea typeface="メイリオ" panose="020B0604030504040204" pitchFamily="50" charset="-128"/>
                </a:rPr>
                <a:t>8</a:t>
              </a:r>
              <a:r>
                <a:rPr lang="ja-JP" altLang="en-US" b="1" dirty="0">
                  <a:solidFill>
                    <a:prstClr val="black"/>
                  </a:solidFill>
                  <a:latin typeface="メイリオ" panose="020B0604030504040204" pitchFamily="50" charset="-128"/>
                  <a:ea typeface="メイリオ" panose="020B0604030504040204" pitchFamily="50" charset="-128"/>
                </a:rPr>
                <a:t>   </a:t>
              </a:r>
              <a:r>
                <a:rPr lang="en-US" altLang="ja-JP" b="1" dirty="0">
                  <a:solidFill>
                    <a:prstClr val="black"/>
                  </a:solidFill>
                  <a:latin typeface="メイリオ" panose="020B0604030504040204" pitchFamily="50" charset="-128"/>
                  <a:ea typeface="メイリオ" panose="020B0604030504040204" pitchFamily="50" charset="-128"/>
                </a:rPr>
                <a:t>5</a:t>
              </a:r>
              <a:r>
                <a:rPr lang="ja-JP" altLang="en-US" b="1" dirty="0">
                  <a:solidFill>
                    <a:prstClr val="black"/>
                  </a:solidFill>
                  <a:latin typeface="メイリオ" panose="020B0604030504040204" pitchFamily="50" charset="-128"/>
                  <a:ea typeface="メイリオ" panose="020B0604030504040204" pitchFamily="50" charset="-128"/>
                </a:rPr>
                <a:t> 　</a:t>
              </a:r>
              <a:r>
                <a:rPr lang="en-US" altLang="ja-JP" b="1" dirty="0">
                  <a:solidFill>
                    <a:prstClr val="black"/>
                  </a:solidFill>
                  <a:latin typeface="メイリオ" panose="020B0604030504040204" pitchFamily="50" charset="-128"/>
                  <a:ea typeface="メイリオ" panose="020B0604030504040204" pitchFamily="50" charset="-128"/>
                </a:rPr>
                <a:t>2</a:t>
              </a:r>
              <a:r>
                <a:rPr lang="ja-JP" altLang="en-US" b="1" dirty="0">
                  <a:solidFill>
                    <a:prstClr val="black"/>
                  </a:solidFill>
                  <a:latin typeface="メイリオ" panose="020B0604030504040204" pitchFamily="50" charset="-128"/>
                  <a:ea typeface="メイリオ" panose="020B0604030504040204" pitchFamily="50" charset="-128"/>
                </a:rPr>
                <a:t>  </a:t>
              </a:r>
              <a:r>
                <a:rPr lang="en-US" altLang="ja-JP" b="1" dirty="0">
                  <a:solidFill>
                    <a:prstClr val="black"/>
                  </a:solidFill>
                  <a:latin typeface="メイリオ" panose="020B0604030504040204" pitchFamily="50" charset="-128"/>
                  <a:ea typeface="メイリオ" panose="020B0604030504040204" pitchFamily="50" charset="-128"/>
                </a:rPr>
                <a:t>10 </a:t>
              </a:r>
              <a:r>
                <a:rPr lang="ja-JP" altLang="en-US" b="1" dirty="0">
                  <a:solidFill>
                    <a:prstClr val="black"/>
                  </a:solidFill>
                  <a:latin typeface="メイリオ" panose="020B0604030504040204" pitchFamily="50" charset="-128"/>
                  <a:ea typeface="メイリオ" panose="020B0604030504040204" pitchFamily="50" charset="-128"/>
                </a:rPr>
                <a:t> </a:t>
              </a:r>
              <a:r>
                <a:rPr lang="en-US" altLang="ja-JP" b="1" dirty="0">
                  <a:solidFill>
                    <a:prstClr val="black"/>
                  </a:solidFill>
                  <a:latin typeface="メイリオ" panose="020B0604030504040204" pitchFamily="50" charset="-128"/>
                  <a:ea typeface="メイリオ" panose="020B0604030504040204" pitchFamily="50" charset="-128"/>
                </a:rPr>
                <a:t>7</a:t>
              </a:r>
              <a:r>
                <a:rPr lang="ja-JP" altLang="en-US" b="1" dirty="0">
                  <a:solidFill>
                    <a:prstClr val="black"/>
                  </a:solidFill>
                  <a:latin typeface="メイリオ" panose="020B0604030504040204" pitchFamily="50" charset="-128"/>
                  <a:ea typeface="メイリオ" panose="020B0604030504040204" pitchFamily="50" charset="-128"/>
                </a:rPr>
                <a:t> 　</a:t>
              </a:r>
              <a:r>
                <a:rPr lang="en-US" altLang="ja-JP" b="1" dirty="0">
                  <a:solidFill>
                    <a:prstClr val="black"/>
                  </a:solidFill>
                  <a:latin typeface="メイリオ" panose="020B0604030504040204" pitchFamily="50" charset="-128"/>
                  <a:ea typeface="メイリオ" panose="020B0604030504040204" pitchFamily="50" charset="-128"/>
                </a:rPr>
                <a:t>4 </a:t>
              </a:r>
              <a:r>
                <a:rPr lang="ja-JP" altLang="en-US" b="1" dirty="0">
                  <a:solidFill>
                    <a:prstClr val="black"/>
                  </a:solidFill>
                  <a:latin typeface="メイリオ" panose="020B0604030504040204" pitchFamily="50" charset="-128"/>
                  <a:ea typeface="メイリオ" panose="020B0604030504040204" pitchFamily="50" charset="-128"/>
                </a:rPr>
                <a:t>　</a:t>
              </a:r>
              <a:r>
                <a:rPr lang="en-US" altLang="ja-JP" b="1" dirty="0">
                  <a:solidFill>
                    <a:prstClr val="black"/>
                  </a:solidFill>
                  <a:latin typeface="メイリオ" panose="020B0604030504040204" pitchFamily="50" charset="-128"/>
                  <a:ea typeface="メイリオ" panose="020B0604030504040204" pitchFamily="50" charset="-128"/>
                </a:rPr>
                <a:t>0</a:t>
              </a:r>
              <a:r>
                <a:rPr lang="ja-JP" altLang="en-US" b="1" dirty="0">
                  <a:solidFill>
                    <a:prstClr val="black"/>
                  </a:solidFill>
                  <a:latin typeface="メイリオ" panose="020B0604030504040204" pitchFamily="50" charset="-128"/>
                  <a:ea typeface="メイリオ" panose="020B0604030504040204" pitchFamily="50" charset="-128"/>
                </a:rPr>
                <a:t>　</a:t>
              </a:r>
              <a:endPar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sp>
        <p:nvSpPr>
          <p:cNvPr id="27" name="正方形/長方形 26"/>
          <p:cNvSpPr/>
          <p:nvPr/>
        </p:nvSpPr>
        <p:spPr>
          <a:xfrm>
            <a:off x="1044769" y="1771784"/>
            <a:ext cx="11042309" cy="6062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defRPr/>
            </a:pPr>
            <a:r>
              <a:rPr lang="ja-JP" altLang="en-US" b="1" dirty="0">
                <a:solidFill>
                  <a:prstClr val="black"/>
                </a:solidFill>
                <a:latin typeface="メイリオ" panose="020B0604030504040204" pitchFamily="50" charset="-128"/>
                <a:ea typeface="メイリオ" panose="020B0604030504040204" pitchFamily="50" charset="-128"/>
              </a:rPr>
              <a:t>人工呼吸器　</a:t>
            </a:r>
            <a:r>
              <a:rPr lang="en-US" altLang="ja-JP" b="1" dirty="0">
                <a:solidFill>
                  <a:prstClr val="black"/>
                </a:solidFill>
                <a:latin typeface="メイリオ" panose="020B0604030504040204" pitchFamily="50" charset="-128"/>
                <a:ea typeface="メイリオ" panose="020B0604030504040204" pitchFamily="50" charset="-128"/>
              </a:rPr>
              <a:t>SIMV</a:t>
            </a:r>
            <a:endParaRPr lang="ja-JP" altLang="en-US" sz="1200" b="1" dirty="0">
              <a:solidFill>
                <a:prstClr val="black"/>
              </a:solidFill>
              <a:latin typeface="メイリオ" panose="020B0604030504040204" pitchFamily="50" charset="-128"/>
              <a:ea typeface="メイリオ" panose="020B0604030504040204" pitchFamily="50" charset="-128"/>
            </a:endParaRPr>
          </a:p>
        </p:txBody>
      </p:sp>
      <p:grpSp>
        <p:nvGrpSpPr>
          <p:cNvPr id="15" name="グループ化 14"/>
          <p:cNvGrpSpPr/>
          <p:nvPr/>
        </p:nvGrpSpPr>
        <p:grpSpPr>
          <a:xfrm>
            <a:off x="2004369" y="2375354"/>
            <a:ext cx="1262561" cy="763838"/>
            <a:chOff x="5075430" y="2743224"/>
            <a:chExt cx="920228" cy="763838"/>
          </a:xfrm>
        </p:grpSpPr>
        <p:sp>
          <p:nvSpPr>
            <p:cNvPr id="12" name="星 7 11"/>
            <p:cNvSpPr/>
            <p:nvPr/>
          </p:nvSpPr>
          <p:spPr>
            <a:xfrm>
              <a:off x="5075430" y="2743224"/>
              <a:ext cx="920228" cy="617733"/>
            </a:xfrm>
            <a:prstGeom prst="star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ボックス 34"/>
            <p:cNvSpPr txBox="1"/>
            <p:nvPr/>
          </p:nvSpPr>
          <p:spPr>
            <a:xfrm>
              <a:off x="5231156" y="2922287"/>
              <a:ext cx="7236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latin typeface="メイリオ" panose="020B0604030504040204" pitchFamily="50" charset="-128"/>
                  <a:ea typeface="メイリオ" panose="020B0604030504040204" pitchFamily="50" charset="-128"/>
                </a:rPr>
                <a:t>肺出血</a:t>
              </a:r>
              <a:endPar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endParaRPr>
            </a:p>
          </p:txBody>
        </p:sp>
      </p:grpSp>
      <p:graphicFrame>
        <p:nvGraphicFramePr>
          <p:cNvPr id="6" name="表 5"/>
          <p:cNvGraphicFramePr>
            <a:graphicFrameLocks noGrp="1"/>
          </p:cNvGraphicFramePr>
          <p:nvPr>
            <p:extLst>
              <p:ext uri="{D42A27DB-BD31-4B8C-83A1-F6EECF244321}">
                <p14:modId xmlns:p14="http://schemas.microsoft.com/office/powerpoint/2010/main" val="457187017"/>
              </p:ext>
            </p:extLst>
          </p:nvPr>
        </p:nvGraphicFramePr>
        <p:xfrm>
          <a:off x="1035505" y="1410372"/>
          <a:ext cx="11051573" cy="365760"/>
        </p:xfrm>
        <a:graphic>
          <a:graphicData uri="http://schemas.openxmlformats.org/drawingml/2006/table">
            <a:tbl>
              <a:tblPr firstRow="1" bandRow="1">
                <a:tableStyleId>{2D5ABB26-0587-4C30-8999-92F81FD0307C}</a:tableStyleId>
              </a:tblPr>
              <a:tblGrid>
                <a:gridCol w="850121">
                  <a:extLst>
                    <a:ext uri="{9D8B030D-6E8A-4147-A177-3AD203B41FA5}">
                      <a16:colId xmlns:a16="http://schemas.microsoft.com/office/drawing/2014/main" val="1391179298"/>
                    </a:ext>
                  </a:extLst>
                </a:gridCol>
                <a:gridCol w="850121">
                  <a:extLst>
                    <a:ext uri="{9D8B030D-6E8A-4147-A177-3AD203B41FA5}">
                      <a16:colId xmlns:a16="http://schemas.microsoft.com/office/drawing/2014/main" val="1137806695"/>
                    </a:ext>
                  </a:extLst>
                </a:gridCol>
                <a:gridCol w="850121">
                  <a:extLst>
                    <a:ext uri="{9D8B030D-6E8A-4147-A177-3AD203B41FA5}">
                      <a16:colId xmlns:a16="http://schemas.microsoft.com/office/drawing/2014/main" val="3248452504"/>
                    </a:ext>
                  </a:extLst>
                </a:gridCol>
                <a:gridCol w="865362">
                  <a:extLst>
                    <a:ext uri="{9D8B030D-6E8A-4147-A177-3AD203B41FA5}">
                      <a16:colId xmlns:a16="http://schemas.microsoft.com/office/drawing/2014/main" val="365235528"/>
                    </a:ext>
                  </a:extLst>
                </a:gridCol>
                <a:gridCol w="834880">
                  <a:extLst>
                    <a:ext uri="{9D8B030D-6E8A-4147-A177-3AD203B41FA5}">
                      <a16:colId xmlns:a16="http://schemas.microsoft.com/office/drawing/2014/main" val="4160323163"/>
                    </a:ext>
                  </a:extLst>
                </a:gridCol>
                <a:gridCol w="850121">
                  <a:extLst>
                    <a:ext uri="{9D8B030D-6E8A-4147-A177-3AD203B41FA5}">
                      <a16:colId xmlns:a16="http://schemas.microsoft.com/office/drawing/2014/main" val="1415145082"/>
                    </a:ext>
                  </a:extLst>
                </a:gridCol>
                <a:gridCol w="850121">
                  <a:extLst>
                    <a:ext uri="{9D8B030D-6E8A-4147-A177-3AD203B41FA5}">
                      <a16:colId xmlns:a16="http://schemas.microsoft.com/office/drawing/2014/main" val="2457272721"/>
                    </a:ext>
                  </a:extLst>
                </a:gridCol>
                <a:gridCol w="850121">
                  <a:extLst>
                    <a:ext uri="{9D8B030D-6E8A-4147-A177-3AD203B41FA5}">
                      <a16:colId xmlns:a16="http://schemas.microsoft.com/office/drawing/2014/main" val="2006849918"/>
                    </a:ext>
                  </a:extLst>
                </a:gridCol>
                <a:gridCol w="850121">
                  <a:extLst>
                    <a:ext uri="{9D8B030D-6E8A-4147-A177-3AD203B41FA5}">
                      <a16:colId xmlns:a16="http://schemas.microsoft.com/office/drawing/2014/main" val="993446045"/>
                    </a:ext>
                  </a:extLst>
                </a:gridCol>
                <a:gridCol w="850121">
                  <a:extLst>
                    <a:ext uri="{9D8B030D-6E8A-4147-A177-3AD203B41FA5}">
                      <a16:colId xmlns:a16="http://schemas.microsoft.com/office/drawing/2014/main" val="2570154169"/>
                    </a:ext>
                  </a:extLst>
                </a:gridCol>
                <a:gridCol w="850121">
                  <a:extLst>
                    <a:ext uri="{9D8B030D-6E8A-4147-A177-3AD203B41FA5}">
                      <a16:colId xmlns:a16="http://schemas.microsoft.com/office/drawing/2014/main" val="1413334152"/>
                    </a:ext>
                  </a:extLst>
                </a:gridCol>
                <a:gridCol w="850121">
                  <a:extLst>
                    <a:ext uri="{9D8B030D-6E8A-4147-A177-3AD203B41FA5}">
                      <a16:colId xmlns:a16="http://schemas.microsoft.com/office/drawing/2014/main" val="3395280856"/>
                    </a:ext>
                  </a:extLst>
                </a:gridCol>
                <a:gridCol w="850121">
                  <a:extLst>
                    <a:ext uri="{9D8B030D-6E8A-4147-A177-3AD203B41FA5}">
                      <a16:colId xmlns:a16="http://schemas.microsoft.com/office/drawing/2014/main" val="3036350009"/>
                    </a:ext>
                  </a:extLst>
                </a:gridCol>
              </a:tblGrid>
              <a:tr h="346080">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0</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1</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2</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3</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4</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5</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6</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7</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8</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9</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10</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11</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12</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5056648"/>
                  </a:ext>
                </a:extLst>
              </a:tr>
            </a:tbl>
          </a:graphicData>
        </a:graphic>
      </p:graphicFrame>
      <p:grpSp>
        <p:nvGrpSpPr>
          <p:cNvPr id="5" name="グループ化 4"/>
          <p:cNvGrpSpPr/>
          <p:nvPr/>
        </p:nvGrpSpPr>
        <p:grpSpPr>
          <a:xfrm>
            <a:off x="163817" y="3099591"/>
            <a:ext cx="2798908" cy="399251"/>
            <a:chOff x="354318" y="2486849"/>
            <a:chExt cx="2915676" cy="399251"/>
          </a:xfrm>
        </p:grpSpPr>
        <p:sp>
          <p:nvSpPr>
            <p:cNvPr id="3" name="テキスト ボックス 2"/>
            <p:cNvSpPr txBox="1"/>
            <p:nvPr/>
          </p:nvSpPr>
          <p:spPr>
            <a:xfrm>
              <a:off x="354318" y="2516768"/>
              <a:ext cx="880952" cy="369332"/>
            </a:xfrm>
            <a:prstGeom prst="rect">
              <a:avLst/>
            </a:prstGeom>
            <a:noFill/>
          </p:spPr>
          <p:txBody>
            <a:bodyPr wrap="square" rtlCol="0">
              <a:spAutoFit/>
            </a:bodyPr>
            <a:lstStyle/>
            <a:p>
              <a:r>
                <a:rPr kumimoji="1" lang="en-US" altLang="ja-JP" b="1" dirty="0">
                  <a:latin typeface="メイリオ" panose="020B0604030504040204" pitchFamily="50" charset="-128"/>
                  <a:ea typeface="メイリオ" panose="020B0604030504040204" pitchFamily="50" charset="-128"/>
                </a:rPr>
                <a:t>S-TA</a:t>
              </a:r>
              <a:endParaRPr kumimoji="1" lang="ja-JP" altLang="en-US" b="1" dirty="0">
                <a:latin typeface="メイリオ" panose="020B0604030504040204" pitchFamily="50" charset="-128"/>
                <a:ea typeface="メイリオ" panose="020B0604030504040204" pitchFamily="50" charset="-128"/>
              </a:endParaRPr>
            </a:p>
          </p:txBody>
        </p:sp>
        <p:sp>
          <p:nvSpPr>
            <p:cNvPr id="4" name="楕円 3"/>
            <p:cNvSpPr/>
            <p:nvPr/>
          </p:nvSpPr>
          <p:spPr>
            <a:xfrm>
              <a:off x="1235270" y="2486849"/>
              <a:ext cx="486667" cy="37805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楕円 24"/>
            <p:cNvSpPr/>
            <p:nvPr/>
          </p:nvSpPr>
          <p:spPr>
            <a:xfrm>
              <a:off x="2783327" y="2502886"/>
              <a:ext cx="486667" cy="378056"/>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1" name="図 10"/>
          <p:cNvPicPr>
            <a:picLocks noChangeAspect="1"/>
          </p:cNvPicPr>
          <p:nvPr/>
        </p:nvPicPr>
        <p:blipFill rotWithShape="1">
          <a:blip r:embed="rId3">
            <a:extLst>
              <a:ext uri="{28A0092B-C50C-407E-A947-70E740481C1C}">
                <a14:useLocalDpi xmlns:a14="http://schemas.microsoft.com/office/drawing/2010/main" val="0"/>
              </a:ext>
            </a:extLst>
          </a:blip>
          <a:srcRect b="45075"/>
          <a:stretch/>
        </p:blipFill>
        <p:spPr>
          <a:xfrm>
            <a:off x="1729669" y="4520558"/>
            <a:ext cx="2524125" cy="2181554"/>
          </a:xfrm>
          <a:prstGeom prst="rect">
            <a:avLst/>
          </a:prstGeom>
        </p:spPr>
      </p:pic>
      <p:sp>
        <p:nvSpPr>
          <p:cNvPr id="2" name="テキスト ボックス 1"/>
          <p:cNvSpPr txBox="1"/>
          <p:nvPr/>
        </p:nvSpPr>
        <p:spPr>
          <a:xfrm>
            <a:off x="586652" y="4510093"/>
            <a:ext cx="1513840"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肺出血後</a:t>
            </a:r>
          </a:p>
        </p:txBody>
      </p:sp>
      <p:sp>
        <p:nvSpPr>
          <p:cNvPr id="26" name="テキスト ボックス 25"/>
          <p:cNvSpPr txBox="1"/>
          <p:nvPr/>
        </p:nvSpPr>
        <p:spPr>
          <a:xfrm>
            <a:off x="7457440" y="4452685"/>
            <a:ext cx="1513840" cy="369332"/>
          </a:xfrm>
          <a:prstGeom prst="rect">
            <a:avLst/>
          </a:prstGeom>
          <a:noFill/>
        </p:spPr>
        <p:txBody>
          <a:bodyPr wrap="square" rtlCol="0">
            <a:spAutoFit/>
          </a:bodyPr>
          <a:lstStyle/>
          <a:p>
            <a:r>
              <a:rPr kumimoji="1" lang="ja-JP" altLang="en-US" dirty="0">
                <a:latin typeface="メイリオ" panose="020B0604030504040204" pitchFamily="50" charset="-128"/>
                <a:ea typeface="メイリオ" panose="020B0604030504040204" pitchFamily="50" charset="-128"/>
              </a:rPr>
              <a:t>日齢</a:t>
            </a:r>
            <a:r>
              <a:rPr kumimoji="1" lang="en-US" altLang="ja-JP" dirty="0">
                <a:latin typeface="メイリオ" panose="020B0604030504040204" pitchFamily="50" charset="-128"/>
                <a:ea typeface="メイリオ" panose="020B0604030504040204" pitchFamily="50" charset="-128"/>
              </a:rPr>
              <a:t>10</a:t>
            </a:r>
          </a:p>
        </p:txBody>
      </p:sp>
      <p:pic>
        <p:nvPicPr>
          <p:cNvPr id="7" name="図 6"/>
          <p:cNvPicPr>
            <a:picLocks noChangeAspect="1"/>
          </p:cNvPicPr>
          <p:nvPr/>
        </p:nvPicPr>
        <p:blipFill rotWithShape="1">
          <a:blip r:embed="rId4">
            <a:extLst>
              <a:ext uri="{28A0092B-C50C-407E-A947-70E740481C1C}">
                <a14:useLocalDpi xmlns:a14="http://schemas.microsoft.com/office/drawing/2010/main" val="0"/>
              </a:ext>
            </a:extLst>
          </a:blip>
          <a:srcRect b="44463"/>
          <a:stretch/>
        </p:blipFill>
        <p:spPr>
          <a:xfrm>
            <a:off x="8638370" y="4510093"/>
            <a:ext cx="2797931" cy="2192019"/>
          </a:xfrm>
          <a:prstGeom prst="rect">
            <a:avLst/>
          </a:prstGeom>
        </p:spPr>
      </p:pic>
      <p:grpSp>
        <p:nvGrpSpPr>
          <p:cNvPr id="28" name="グループ化 27">
            <a:extLst>
              <a:ext uri="{FF2B5EF4-FFF2-40B4-BE49-F238E27FC236}">
                <a16:creationId xmlns:a16="http://schemas.microsoft.com/office/drawing/2014/main" id="{9AFD383A-8B0C-2346-B645-7A094701BC9A}"/>
              </a:ext>
            </a:extLst>
          </p:cNvPr>
          <p:cNvGrpSpPr/>
          <p:nvPr/>
        </p:nvGrpSpPr>
        <p:grpSpPr>
          <a:xfrm>
            <a:off x="7578975" y="2375354"/>
            <a:ext cx="1270770" cy="763838"/>
            <a:chOff x="5075430" y="2743224"/>
            <a:chExt cx="920228" cy="763838"/>
          </a:xfrm>
        </p:grpSpPr>
        <p:sp>
          <p:nvSpPr>
            <p:cNvPr id="30" name="星 7 29">
              <a:extLst>
                <a:ext uri="{FF2B5EF4-FFF2-40B4-BE49-F238E27FC236}">
                  <a16:creationId xmlns:a16="http://schemas.microsoft.com/office/drawing/2014/main" id="{401DC492-A113-7E4D-8B14-7810BEB7207B}"/>
                </a:ext>
              </a:extLst>
            </p:cNvPr>
            <p:cNvSpPr/>
            <p:nvPr/>
          </p:nvSpPr>
          <p:spPr>
            <a:xfrm>
              <a:off x="5075430" y="2743224"/>
              <a:ext cx="920228" cy="617733"/>
            </a:xfrm>
            <a:prstGeom prst="star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ボックス 30">
              <a:extLst>
                <a:ext uri="{FF2B5EF4-FFF2-40B4-BE49-F238E27FC236}">
                  <a16:creationId xmlns:a16="http://schemas.microsoft.com/office/drawing/2014/main" id="{8227F571-4E99-B445-A92B-679B55EB1639}"/>
                </a:ext>
              </a:extLst>
            </p:cNvPr>
            <p:cNvSpPr txBox="1"/>
            <p:nvPr/>
          </p:nvSpPr>
          <p:spPr>
            <a:xfrm>
              <a:off x="5231156" y="2922287"/>
              <a:ext cx="7236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腸穿孔</a:t>
              </a:r>
            </a:p>
          </p:txBody>
        </p:sp>
      </p:grpSp>
    </p:spTree>
    <p:extLst>
      <p:ext uri="{BB962C8B-B14F-4D97-AF65-F5344CB8AC3E}">
        <p14:creationId xmlns:p14="http://schemas.microsoft.com/office/powerpoint/2010/main" val="2834437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角丸四角形 53"/>
          <p:cNvSpPr/>
          <p:nvPr/>
        </p:nvSpPr>
        <p:spPr>
          <a:xfrm>
            <a:off x="4131138" y="1434009"/>
            <a:ext cx="2973095" cy="807783"/>
          </a:xfrm>
          <a:prstGeom prst="roundRect">
            <a:avLst/>
          </a:prstGeom>
          <a:solidFill>
            <a:schemeClr val="accent4">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直角三角形 52"/>
          <p:cNvSpPr/>
          <p:nvPr/>
        </p:nvSpPr>
        <p:spPr>
          <a:xfrm>
            <a:off x="5588000" y="4155765"/>
            <a:ext cx="1310812" cy="347904"/>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テキスト ボックス 51"/>
          <p:cNvSpPr txBox="1"/>
          <p:nvPr/>
        </p:nvSpPr>
        <p:spPr>
          <a:xfrm>
            <a:off x="5017549" y="4150528"/>
            <a:ext cx="570451" cy="344247"/>
          </a:xfrm>
          <a:prstGeom prst="rect">
            <a:avLst/>
          </a:prstGeom>
          <a:solidFill>
            <a:schemeClr val="accent1">
              <a:lumMod val="20000"/>
              <a:lumOff val="80000"/>
            </a:schemeClr>
          </a:solidFill>
        </p:spPr>
        <p:txBody>
          <a:bodyPr wrap="square" rtlCol="0">
            <a:spAutoFit/>
          </a:bodyPr>
          <a:lstStyle/>
          <a:p>
            <a:endParaRPr lang="en-US" altLang="ja-JP" sz="1600" b="1" dirty="0">
              <a:latin typeface="メイリオ" panose="020B0604030504040204" pitchFamily="50" charset="-128"/>
              <a:ea typeface="メイリオ" panose="020B0604030504040204" pitchFamily="50" charset="-128"/>
            </a:endParaRPr>
          </a:p>
        </p:txBody>
      </p:sp>
      <p:sp>
        <p:nvSpPr>
          <p:cNvPr id="14" name="コンテンツ プレースホルダー 2"/>
          <p:cNvSpPr txBox="1">
            <a:spLocks/>
          </p:cNvSpPr>
          <p:nvPr/>
        </p:nvSpPr>
        <p:spPr>
          <a:xfrm>
            <a:off x="-1" y="287327"/>
            <a:ext cx="11572898" cy="50322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a:t>
            </a:r>
            <a:r>
              <a:rPr kumimoji="1" lang="ja-JP" altLang="en-US"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入院後経過</a:t>
            </a:r>
            <a:r>
              <a:rPr kumimoji="1" lang="en-US" altLang="ja-JP"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a:t>
            </a:r>
            <a:r>
              <a:rPr kumimoji="1" lang="ja-JP" altLang="en-US"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a:t>
            </a:r>
            <a:r>
              <a:rPr lang="ja-JP" altLang="en-US" noProof="0" dirty="0">
                <a:solidFill>
                  <a:prstClr val="black"/>
                </a:solidFill>
                <a:latin typeface="メイリオ" panose="020B0604030504040204" pitchFamily="50" charset="-128"/>
                <a:ea typeface="メイリオ" panose="020B0604030504040204" pitchFamily="50" charset="-128"/>
              </a:rPr>
              <a:t>循環：遷延性肺高血圧、未熟児動脈管開存症</a:t>
            </a:r>
            <a:endParaRPr kumimoji="1" lang="en-US" altLang="ja-JP" b="0"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endParaRPr>
          </a:p>
        </p:txBody>
      </p:sp>
      <p:sp>
        <p:nvSpPr>
          <p:cNvPr id="60" name="テキスト ボックス 59"/>
          <p:cNvSpPr txBox="1"/>
          <p:nvPr/>
        </p:nvSpPr>
        <p:spPr>
          <a:xfrm>
            <a:off x="3546165" y="3989126"/>
            <a:ext cx="986029" cy="369332"/>
          </a:xfrm>
          <a:prstGeom prst="rect">
            <a:avLst/>
          </a:prstGeom>
          <a:noFill/>
          <a:ln>
            <a:solidFill>
              <a:schemeClr val="bg1"/>
            </a:solidFill>
          </a:ln>
        </p:spPr>
        <p:txBody>
          <a:bodyPr wrap="square" rtlCol="0">
            <a:spAutoFit/>
          </a:bodyPr>
          <a:lstStyle/>
          <a:p>
            <a:pPr algn="ctr"/>
            <a:r>
              <a:rPr lang="en-US" altLang="ja-JP" b="1" dirty="0">
                <a:solidFill>
                  <a:schemeClr val="bg1"/>
                </a:solidFill>
                <a:latin typeface="Segoe UI" panose="020B0502040204020203" pitchFamily="34" charset="0"/>
                <a:ea typeface="メイリオ" panose="020B0604030504040204" pitchFamily="50" charset="-128"/>
                <a:cs typeface="Segoe UI" panose="020B0502040204020203" pitchFamily="34" charset="0"/>
              </a:rPr>
              <a:t>FS 20%</a:t>
            </a:r>
          </a:p>
        </p:txBody>
      </p:sp>
      <p:sp>
        <p:nvSpPr>
          <p:cNvPr id="61" name="テキスト ボックス 60"/>
          <p:cNvSpPr txBox="1"/>
          <p:nvPr/>
        </p:nvSpPr>
        <p:spPr>
          <a:xfrm>
            <a:off x="6361668" y="3989126"/>
            <a:ext cx="970799" cy="369332"/>
          </a:xfrm>
          <a:prstGeom prst="rect">
            <a:avLst/>
          </a:prstGeom>
          <a:noFill/>
          <a:ln>
            <a:solidFill>
              <a:schemeClr val="bg1"/>
            </a:solidFill>
          </a:ln>
        </p:spPr>
        <p:txBody>
          <a:bodyPr wrap="square" rtlCol="0">
            <a:spAutoFit/>
          </a:bodyPr>
          <a:lstStyle/>
          <a:p>
            <a:pPr algn="ctr"/>
            <a:r>
              <a:rPr lang="en-US" altLang="ja-JP" b="1" dirty="0">
                <a:solidFill>
                  <a:schemeClr val="bg1"/>
                </a:solidFill>
                <a:latin typeface="Segoe UI" panose="020B0502040204020203" pitchFamily="34" charset="0"/>
                <a:ea typeface="メイリオ" panose="020B0604030504040204" pitchFamily="50" charset="-128"/>
                <a:cs typeface="Segoe UI" panose="020B0502040204020203" pitchFamily="34" charset="0"/>
              </a:rPr>
              <a:t>FS 32%</a:t>
            </a:r>
          </a:p>
        </p:txBody>
      </p:sp>
      <p:grpSp>
        <p:nvGrpSpPr>
          <p:cNvPr id="2" name="グループ化 1"/>
          <p:cNvGrpSpPr/>
          <p:nvPr/>
        </p:nvGrpSpPr>
        <p:grpSpPr>
          <a:xfrm>
            <a:off x="1114341" y="3672454"/>
            <a:ext cx="1562421" cy="355853"/>
            <a:chOff x="469871" y="2917859"/>
            <a:chExt cx="1849586" cy="412311"/>
          </a:xfrm>
        </p:grpSpPr>
        <p:sp>
          <p:nvSpPr>
            <p:cNvPr id="38" name="テキスト ボックス 37"/>
            <p:cNvSpPr txBox="1"/>
            <p:nvPr/>
          </p:nvSpPr>
          <p:spPr>
            <a:xfrm>
              <a:off x="469871" y="2938707"/>
              <a:ext cx="1000208" cy="391463"/>
            </a:xfrm>
            <a:prstGeom prst="rect">
              <a:avLst/>
            </a:prstGeom>
            <a:solidFill>
              <a:schemeClr val="accent2">
                <a:lumMod val="20000"/>
                <a:lumOff val="80000"/>
              </a:schemeClr>
            </a:solidFill>
          </p:spPr>
          <p:txBody>
            <a:bodyPr wrap="square" rtlCol="0">
              <a:spAutoFit/>
            </a:bodyPr>
            <a:lstStyle/>
            <a:p>
              <a:endParaRPr lang="en-US" altLang="ja-JP" sz="1600" b="1" dirty="0">
                <a:latin typeface="メイリオ" panose="020B0604030504040204" pitchFamily="50" charset="-128"/>
                <a:ea typeface="メイリオ" panose="020B0604030504040204" pitchFamily="50" charset="-128"/>
              </a:endParaRPr>
            </a:p>
          </p:txBody>
        </p:sp>
        <p:sp>
          <p:nvSpPr>
            <p:cNvPr id="40" name="直角三角形 39"/>
            <p:cNvSpPr/>
            <p:nvPr/>
          </p:nvSpPr>
          <p:spPr>
            <a:xfrm>
              <a:off x="1470079" y="2917859"/>
              <a:ext cx="849378" cy="412311"/>
            </a:xfrm>
            <a:prstGeom prst="rtTriangl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テキスト ボックス 71"/>
          <p:cNvSpPr txBox="1"/>
          <p:nvPr/>
        </p:nvSpPr>
        <p:spPr>
          <a:xfrm>
            <a:off x="28486" y="2370007"/>
            <a:ext cx="1353247" cy="523220"/>
          </a:xfrm>
          <a:prstGeom prst="rect">
            <a:avLst/>
          </a:prstGeom>
          <a:solidFill>
            <a:schemeClr val="bg1"/>
          </a:solidFill>
          <a:ln w="25400">
            <a:solidFill>
              <a:srgbClr val="00B0F0"/>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1600" b="1" noProof="0" dirty="0">
                <a:solidFill>
                  <a:prstClr val="black"/>
                </a:solidFill>
                <a:latin typeface="メイリオ" panose="020B0604030504040204" pitchFamily="50" charset="-128"/>
                <a:ea typeface="メイリオ" panose="020B0604030504040204" pitchFamily="50" charset="-128"/>
              </a:rPr>
              <a:t>尿量</a:t>
            </a:r>
            <a:endParaRPr lang="en-US" altLang="ja-JP" sz="1600" b="1" noProof="0" dirty="0">
              <a:solidFill>
                <a:prstClr val="black"/>
              </a:solidFill>
              <a:latin typeface="メイリオ" panose="020B0604030504040204" pitchFamily="50" charset="-128"/>
              <a:ea typeface="メイリオ"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sz="1200" b="1" i="0" u="none" strike="noStrike" kern="1200" cap="none" spc="0" normalizeH="0" baseline="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r>
              <a:rPr kumimoji="1" lang="en-US" altLang="ja-JP" sz="1200" b="1" i="0" u="none" strike="noStrike" kern="1200" cap="none" spc="0" normalizeH="0" baseline="0" dirty="0">
                <a:ln>
                  <a:noFill/>
                </a:ln>
                <a:solidFill>
                  <a:prstClr val="black"/>
                </a:solidFill>
                <a:effectLst/>
                <a:uLnTx/>
                <a:uFillTx/>
                <a:latin typeface="メイリオ" panose="020B0604030504040204" pitchFamily="50" charset="-128"/>
                <a:ea typeface="メイリオ" panose="020B0604030504040204" pitchFamily="50" charset="-128"/>
                <a:cs typeface="+mn-cs"/>
              </a:rPr>
              <a:t>mL/kg/h</a:t>
            </a:r>
            <a:r>
              <a:rPr kumimoji="1" lang="ja-JP" altLang="en-US" sz="1200" b="1" i="0" u="none" strike="noStrike" kern="1200" cap="none" spc="0" normalizeH="0" baseline="0" dirty="0">
                <a:ln>
                  <a:noFill/>
                </a:ln>
                <a:solidFill>
                  <a:prstClr val="black"/>
                </a:solidFill>
                <a:effectLst/>
                <a:uLnTx/>
                <a:uFillTx/>
                <a:latin typeface="メイリオ" panose="020B0604030504040204" pitchFamily="50" charset="-128"/>
                <a:ea typeface="メイリオ" panose="020B0604030504040204" pitchFamily="50" charset="-128"/>
                <a:cs typeface="+mn-cs"/>
              </a:rPr>
              <a:t>）</a:t>
            </a:r>
            <a:endParaRPr kumimoji="1" lang="ja-JP" altLang="en-US" sz="12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nvGrpSpPr>
          <p:cNvPr id="59" name="グループ化 58">
            <a:extLst>
              <a:ext uri="{FF2B5EF4-FFF2-40B4-BE49-F238E27FC236}">
                <a16:creationId xmlns:a16="http://schemas.microsoft.com/office/drawing/2014/main" id="{9AFD383A-8B0C-2346-B645-7A094701BC9A}"/>
              </a:ext>
            </a:extLst>
          </p:cNvPr>
          <p:cNvGrpSpPr/>
          <p:nvPr/>
        </p:nvGrpSpPr>
        <p:grpSpPr>
          <a:xfrm>
            <a:off x="7517698" y="1286595"/>
            <a:ext cx="1270770" cy="763838"/>
            <a:chOff x="5075430" y="2743224"/>
            <a:chExt cx="920228" cy="763838"/>
          </a:xfrm>
        </p:grpSpPr>
        <p:sp>
          <p:nvSpPr>
            <p:cNvPr id="64" name="星 7 63">
              <a:extLst>
                <a:ext uri="{FF2B5EF4-FFF2-40B4-BE49-F238E27FC236}">
                  <a16:creationId xmlns:a16="http://schemas.microsoft.com/office/drawing/2014/main" id="{401DC492-A113-7E4D-8B14-7810BEB7207B}"/>
                </a:ext>
              </a:extLst>
            </p:cNvPr>
            <p:cNvSpPr/>
            <p:nvPr/>
          </p:nvSpPr>
          <p:spPr>
            <a:xfrm>
              <a:off x="5075430" y="2743224"/>
              <a:ext cx="920228" cy="617733"/>
            </a:xfrm>
            <a:prstGeom prst="star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テキスト ボックス 64">
              <a:extLst>
                <a:ext uri="{FF2B5EF4-FFF2-40B4-BE49-F238E27FC236}">
                  <a16:creationId xmlns:a16="http://schemas.microsoft.com/office/drawing/2014/main" id="{8227F571-4E99-B445-A92B-679B55EB1639}"/>
                </a:ext>
              </a:extLst>
            </p:cNvPr>
            <p:cNvSpPr txBox="1"/>
            <p:nvPr/>
          </p:nvSpPr>
          <p:spPr>
            <a:xfrm>
              <a:off x="5231156" y="2922287"/>
              <a:ext cx="7236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腸穿孔</a:t>
              </a:r>
            </a:p>
          </p:txBody>
        </p:sp>
      </p:grpSp>
      <p:graphicFrame>
        <p:nvGraphicFramePr>
          <p:cNvPr id="66" name="表 65"/>
          <p:cNvGraphicFramePr>
            <a:graphicFrameLocks noGrp="1"/>
          </p:cNvGraphicFramePr>
          <p:nvPr>
            <p:extLst>
              <p:ext uri="{D42A27DB-BD31-4B8C-83A1-F6EECF244321}">
                <p14:modId xmlns:p14="http://schemas.microsoft.com/office/powerpoint/2010/main" val="3635969494"/>
              </p:ext>
            </p:extLst>
          </p:nvPr>
        </p:nvGraphicFramePr>
        <p:xfrm>
          <a:off x="928015" y="885256"/>
          <a:ext cx="11051573" cy="365760"/>
        </p:xfrm>
        <a:graphic>
          <a:graphicData uri="http://schemas.openxmlformats.org/drawingml/2006/table">
            <a:tbl>
              <a:tblPr firstRow="1" bandRow="1">
                <a:tableStyleId>{2D5ABB26-0587-4C30-8999-92F81FD0307C}</a:tableStyleId>
              </a:tblPr>
              <a:tblGrid>
                <a:gridCol w="850121">
                  <a:extLst>
                    <a:ext uri="{9D8B030D-6E8A-4147-A177-3AD203B41FA5}">
                      <a16:colId xmlns:a16="http://schemas.microsoft.com/office/drawing/2014/main" val="1391179298"/>
                    </a:ext>
                  </a:extLst>
                </a:gridCol>
                <a:gridCol w="850121">
                  <a:extLst>
                    <a:ext uri="{9D8B030D-6E8A-4147-A177-3AD203B41FA5}">
                      <a16:colId xmlns:a16="http://schemas.microsoft.com/office/drawing/2014/main" val="1137806695"/>
                    </a:ext>
                  </a:extLst>
                </a:gridCol>
                <a:gridCol w="850121">
                  <a:extLst>
                    <a:ext uri="{9D8B030D-6E8A-4147-A177-3AD203B41FA5}">
                      <a16:colId xmlns:a16="http://schemas.microsoft.com/office/drawing/2014/main" val="3248452504"/>
                    </a:ext>
                  </a:extLst>
                </a:gridCol>
                <a:gridCol w="865362">
                  <a:extLst>
                    <a:ext uri="{9D8B030D-6E8A-4147-A177-3AD203B41FA5}">
                      <a16:colId xmlns:a16="http://schemas.microsoft.com/office/drawing/2014/main" val="365235528"/>
                    </a:ext>
                  </a:extLst>
                </a:gridCol>
                <a:gridCol w="834880">
                  <a:extLst>
                    <a:ext uri="{9D8B030D-6E8A-4147-A177-3AD203B41FA5}">
                      <a16:colId xmlns:a16="http://schemas.microsoft.com/office/drawing/2014/main" val="4160323163"/>
                    </a:ext>
                  </a:extLst>
                </a:gridCol>
                <a:gridCol w="850121">
                  <a:extLst>
                    <a:ext uri="{9D8B030D-6E8A-4147-A177-3AD203B41FA5}">
                      <a16:colId xmlns:a16="http://schemas.microsoft.com/office/drawing/2014/main" val="1415145082"/>
                    </a:ext>
                  </a:extLst>
                </a:gridCol>
                <a:gridCol w="850121">
                  <a:extLst>
                    <a:ext uri="{9D8B030D-6E8A-4147-A177-3AD203B41FA5}">
                      <a16:colId xmlns:a16="http://schemas.microsoft.com/office/drawing/2014/main" val="2457272721"/>
                    </a:ext>
                  </a:extLst>
                </a:gridCol>
                <a:gridCol w="850121">
                  <a:extLst>
                    <a:ext uri="{9D8B030D-6E8A-4147-A177-3AD203B41FA5}">
                      <a16:colId xmlns:a16="http://schemas.microsoft.com/office/drawing/2014/main" val="2006849918"/>
                    </a:ext>
                  </a:extLst>
                </a:gridCol>
                <a:gridCol w="850121">
                  <a:extLst>
                    <a:ext uri="{9D8B030D-6E8A-4147-A177-3AD203B41FA5}">
                      <a16:colId xmlns:a16="http://schemas.microsoft.com/office/drawing/2014/main" val="993446045"/>
                    </a:ext>
                  </a:extLst>
                </a:gridCol>
                <a:gridCol w="850121">
                  <a:extLst>
                    <a:ext uri="{9D8B030D-6E8A-4147-A177-3AD203B41FA5}">
                      <a16:colId xmlns:a16="http://schemas.microsoft.com/office/drawing/2014/main" val="2570154169"/>
                    </a:ext>
                  </a:extLst>
                </a:gridCol>
                <a:gridCol w="850121">
                  <a:extLst>
                    <a:ext uri="{9D8B030D-6E8A-4147-A177-3AD203B41FA5}">
                      <a16:colId xmlns:a16="http://schemas.microsoft.com/office/drawing/2014/main" val="1413334152"/>
                    </a:ext>
                  </a:extLst>
                </a:gridCol>
                <a:gridCol w="850121">
                  <a:extLst>
                    <a:ext uri="{9D8B030D-6E8A-4147-A177-3AD203B41FA5}">
                      <a16:colId xmlns:a16="http://schemas.microsoft.com/office/drawing/2014/main" val="3395280856"/>
                    </a:ext>
                  </a:extLst>
                </a:gridCol>
                <a:gridCol w="850121">
                  <a:extLst>
                    <a:ext uri="{9D8B030D-6E8A-4147-A177-3AD203B41FA5}">
                      <a16:colId xmlns:a16="http://schemas.microsoft.com/office/drawing/2014/main" val="3036350009"/>
                    </a:ext>
                  </a:extLst>
                </a:gridCol>
              </a:tblGrid>
              <a:tr h="346080">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0</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1</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2</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3</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4</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5</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6</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7</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8</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9</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10</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11</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tc>
                  <a:txBody>
                    <a:bodyPr/>
                    <a:lstStyle/>
                    <a:p>
                      <a:pPr algn="ctr"/>
                      <a:r>
                        <a:rPr kumimoji="1" lang="en-US" altLang="ja-JP" sz="1800" b="1" dirty="0">
                          <a:solidFill>
                            <a:schemeClr val="tx1"/>
                          </a:solidFill>
                          <a:latin typeface="メイリオ" panose="020B0604030504040204" pitchFamily="50" charset="-128"/>
                          <a:ea typeface="メイリオ" panose="020B0604030504040204" pitchFamily="50" charset="-128"/>
                        </a:rPr>
                        <a:t>12</a:t>
                      </a:r>
                      <a:endParaRPr kumimoji="1" lang="ja-JP" altLang="en-US" sz="1800" b="1" dirty="0">
                        <a:solidFill>
                          <a:schemeClr val="tx1"/>
                        </a:solidFill>
                        <a:latin typeface="メイリオ" panose="020B0604030504040204" pitchFamily="50" charset="-128"/>
                        <a:ea typeface="メイリオ" panose="020B0604030504040204" pitchFamily="50" charset="-128"/>
                      </a:endParaRP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5056648"/>
                  </a:ext>
                </a:extLst>
              </a:tr>
            </a:tbl>
          </a:graphicData>
        </a:graphic>
      </p:graphicFrame>
      <p:grpSp>
        <p:nvGrpSpPr>
          <p:cNvPr id="68" name="グループ化 67"/>
          <p:cNvGrpSpPr/>
          <p:nvPr/>
        </p:nvGrpSpPr>
        <p:grpSpPr>
          <a:xfrm>
            <a:off x="2153852" y="1827589"/>
            <a:ext cx="1262561" cy="763838"/>
            <a:chOff x="5075430" y="2743224"/>
            <a:chExt cx="920228" cy="763838"/>
          </a:xfrm>
        </p:grpSpPr>
        <p:sp>
          <p:nvSpPr>
            <p:cNvPr id="69" name="星 7 68"/>
            <p:cNvSpPr/>
            <p:nvPr/>
          </p:nvSpPr>
          <p:spPr>
            <a:xfrm>
              <a:off x="5075430" y="2743224"/>
              <a:ext cx="920228" cy="617733"/>
            </a:xfrm>
            <a:prstGeom prst="star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3" name="テキスト ボックス 72"/>
            <p:cNvSpPr txBox="1"/>
            <p:nvPr/>
          </p:nvSpPr>
          <p:spPr>
            <a:xfrm>
              <a:off x="5231156" y="2922287"/>
              <a:ext cx="723626"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600" b="1" dirty="0">
                  <a:solidFill>
                    <a:prstClr val="black"/>
                  </a:solidFill>
                  <a:latin typeface="メイリオ" panose="020B0604030504040204" pitchFamily="50" charset="-128"/>
                  <a:ea typeface="メイリオ" panose="020B0604030504040204" pitchFamily="50" charset="-128"/>
                </a:rPr>
                <a:t>肺出血</a:t>
              </a:r>
              <a:endPar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endParaRPr>
            </a:p>
          </p:txBody>
        </p:sp>
      </p:grpSp>
      <p:pic>
        <p:nvPicPr>
          <p:cNvPr id="5" name="1E4896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51458" y="4707961"/>
            <a:ext cx="2260550" cy="1612997"/>
          </a:xfrm>
          <a:prstGeom prst="rect">
            <a:avLst/>
          </a:prstGeom>
        </p:spPr>
      </p:pic>
      <p:pic>
        <p:nvPicPr>
          <p:cNvPr id="8" name="21CA4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8415896" y="4654249"/>
            <a:ext cx="2333384" cy="1664967"/>
          </a:xfrm>
          <a:prstGeom prst="rect">
            <a:avLst/>
          </a:prstGeom>
        </p:spPr>
      </p:pic>
      <p:grpSp>
        <p:nvGrpSpPr>
          <p:cNvPr id="49" name="グループ化 48"/>
          <p:cNvGrpSpPr/>
          <p:nvPr/>
        </p:nvGrpSpPr>
        <p:grpSpPr>
          <a:xfrm>
            <a:off x="1119513" y="4150528"/>
            <a:ext cx="4755902" cy="347904"/>
            <a:chOff x="469871" y="2938165"/>
            <a:chExt cx="4755902" cy="347904"/>
          </a:xfrm>
        </p:grpSpPr>
        <p:sp>
          <p:nvSpPr>
            <p:cNvPr id="71" name="テキスト ボックス 70"/>
            <p:cNvSpPr txBox="1"/>
            <p:nvPr/>
          </p:nvSpPr>
          <p:spPr>
            <a:xfrm>
              <a:off x="469871" y="2938165"/>
              <a:ext cx="3445090" cy="347904"/>
            </a:xfrm>
            <a:prstGeom prst="rect">
              <a:avLst/>
            </a:prstGeom>
            <a:solidFill>
              <a:schemeClr val="accent1">
                <a:lumMod val="20000"/>
                <a:lumOff val="80000"/>
              </a:schemeClr>
            </a:solidFill>
          </p:spPr>
          <p:txBody>
            <a:bodyPr wrap="square" rtlCol="0">
              <a:spAutoFit/>
            </a:bodyPr>
            <a:lstStyle/>
            <a:p>
              <a:endParaRPr lang="en-US" altLang="ja-JP" sz="1600" b="1" dirty="0">
                <a:latin typeface="メイリオ" panose="020B0604030504040204" pitchFamily="50" charset="-128"/>
                <a:ea typeface="メイリオ" panose="020B0604030504040204" pitchFamily="50" charset="-128"/>
              </a:endParaRPr>
            </a:p>
          </p:txBody>
        </p:sp>
        <p:sp>
          <p:nvSpPr>
            <p:cNvPr id="74" name="直角三角形 73"/>
            <p:cNvSpPr/>
            <p:nvPr/>
          </p:nvSpPr>
          <p:spPr>
            <a:xfrm>
              <a:off x="3914961" y="2938165"/>
              <a:ext cx="1310812" cy="347904"/>
            </a:xfrm>
            <a:prstGeom prst="r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9" name="テキスト ボックス 78"/>
          <p:cNvSpPr txBox="1"/>
          <p:nvPr/>
        </p:nvSpPr>
        <p:spPr>
          <a:xfrm>
            <a:off x="8415896" y="3717654"/>
            <a:ext cx="2480135" cy="320182"/>
          </a:xfrm>
          <a:prstGeom prst="rect">
            <a:avLst/>
          </a:prstGeom>
          <a:solidFill>
            <a:schemeClr val="accent2">
              <a:lumMod val="20000"/>
              <a:lumOff val="80000"/>
            </a:schemeClr>
          </a:solidFill>
        </p:spPr>
        <p:txBody>
          <a:bodyPr wrap="square" rtlCol="0">
            <a:spAutoFit/>
          </a:bodyPr>
          <a:lstStyle/>
          <a:p>
            <a:endParaRPr lang="en-US" altLang="ja-JP" sz="1600" b="1" dirty="0">
              <a:latin typeface="メイリオ" panose="020B0604030504040204" pitchFamily="50" charset="-128"/>
              <a:ea typeface="メイリオ" panose="020B0604030504040204" pitchFamily="50" charset="-128"/>
            </a:endParaRPr>
          </a:p>
        </p:txBody>
      </p:sp>
      <p:pic>
        <p:nvPicPr>
          <p:cNvPr id="3" name="134E488">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2676762" y="4699104"/>
            <a:ext cx="2158078" cy="1612997"/>
          </a:xfrm>
          <a:prstGeom prst="rect">
            <a:avLst/>
          </a:prstGeom>
        </p:spPr>
      </p:pic>
      <p:sp>
        <p:nvSpPr>
          <p:cNvPr id="4" name="テキスト ボックス 3"/>
          <p:cNvSpPr txBox="1"/>
          <p:nvPr/>
        </p:nvSpPr>
        <p:spPr>
          <a:xfrm>
            <a:off x="251458" y="6379943"/>
            <a:ext cx="4460518" cy="369332"/>
          </a:xfrm>
          <a:prstGeom prst="rect">
            <a:avLst/>
          </a:prstGeom>
          <a:noFill/>
        </p:spPr>
        <p:txBody>
          <a:bodyPr wrap="square" rtlCol="0">
            <a:spAutoFit/>
          </a:bodyPr>
          <a:lstStyle/>
          <a:p>
            <a:pPr lvl="0">
              <a:defRPr/>
            </a:pPr>
            <a:r>
              <a:rPr lang="ja-JP" altLang="en-US" b="1" dirty="0">
                <a:solidFill>
                  <a:prstClr val="black"/>
                </a:solidFill>
                <a:latin typeface="メイリオ" panose="020B0604030504040204" pitchFamily="50" charset="-128"/>
                <a:ea typeface="メイリオ" panose="020B0604030504040204" pitchFamily="50" charset="-128"/>
              </a:rPr>
              <a:t>日齢</a:t>
            </a:r>
            <a:r>
              <a:rPr lang="en-US" altLang="ja-JP" b="1" dirty="0">
                <a:solidFill>
                  <a:prstClr val="black"/>
                </a:solidFill>
                <a:latin typeface="メイリオ" panose="020B0604030504040204" pitchFamily="50" charset="-128"/>
                <a:ea typeface="メイリオ" panose="020B0604030504040204" pitchFamily="50" charset="-128"/>
              </a:rPr>
              <a:t>1</a:t>
            </a:r>
            <a:r>
              <a:rPr lang="ja-JP" altLang="en-US" b="1" dirty="0">
                <a:solidFill>
                  <a:prstClr val="black"/>
                </a:solidFill>
                <a:latin typeface="メイリオ" panose="020B0604030504040204" pitchFamily="50" charset="-128"/>
                <a:ea typeface="メイリオ" panose="020B0604030504040204" pitchFamily="50" charset="-128"/>
              </a:rPr>
              <a:t>　動脈管　左→右血流、</a:t>
            </a:r>
            <a:r>
              <a:rPr lang="en-US" altLang="ja-JP" b="1" dirty="0">
                <a:solidFill>
                  <a:prstClr val="black"/>
                </a:solidFill>
                <a:latin typeface="メイリオ" panose="020B0604030504040204" pitchFamily="50" charset="-128"/>
                <a:ea typeface="メイリオ" panose="020B0604030504040204" pitchFamily="50" charset="-128"/>
              </a:rPr>
              <a:t>MR</a:t>
            </a:r>
            <a:r>
              <a:rPr lang="ja-JP" altLang="en-US" b="1" dirty="0">
                <a:solidFill>
                  <a:prstClr val="black"/>
                </a:solidFill>
                <a:latin typeface="メイリオ" panose="020B0604030504040204" pitchFamily="50" charset="-128"/>
                <a:ea typeface="メイリオ" panose="020B0604030504040204" pitchFamily="50" charset="-128"/>
              </a:rPr>
              <a:t>の悪化</a:t>
            </a:r>
          </a:p>
        </p:txBody>
      </p:sp>
      <p:grpSp>
        <p:nvGrpSpPr>
          <p:cNvPr id="36" name="グループ化 35">
            <a:extLst>
              <a:ext uri="{FF2B5EF4-FFF2-40B4-BE49-F238E27FC236}">
                <a16:creationId xmlns:a16="http://schemas.microsoft.com/office/drawing/2014/main" id="{9AFD383A-8B0C-2346-B645-7A094701BC9A}"/>
              </a:ext>
            </a:extLst>
          </p:cNvPr>
          <p:cNvGrpSpPr/>
          <p:nvPr/>
        </p:nvGrpSpPr>
        <p:grpSpPr>
          <a:xfrm>
            <a:off x="1682625" y="1318990"/>
            <a:ext cx="1270770" cy="617733"/>
            <a:chOff x="5075430" y="2743224"/>
            <a:chExt cx="920228" cy="617733"/>
          </a:xfrm>
        </p:grpSpPr>
        <p:sp>
          <p:nvSpPr>
            <p:cNvPr id="37" name="星 7 36">
              <a:extLst>
                <a:ext uri="{FF2B5EF4-FFF2-40B4-BE49-F238E27FC236}">
                  <a16:creationId xmlns:a16="http://schemas.microsoft.com/office/drawing/2014/main" id="{401DC492-A113-7E4D-8B14-7810BEB7207B}"/>
                </a:ext>
              </a:extLst>
            </p:cNvPr>
            <p:cNvSpPr/>
            <p:nvPr/>
          </p:nvSpPr>
          <p:spPr>
            <a:xfrm>
              <a:off x="5075430" y="2743224"/>
              <a:ext cx="920228" cy="617733"/>
            </a:xfrm>
            <a:prstGeom prst="star7">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ボックス 38">
              <a:extLst>
                <a:ext uri="{FF2B5EF4-FFF2-40B4-BE49-F238E27FC236}">
                  <a16:creationId xmlns:a16="http://schemas.microsoft.com/office/drawing/2014/main" id="{8227F571-4E99-B445-A92B-679B55EB1639}"/>
                </a:ext>
              </a:extLst>
            </p:cNvPr>
            <p:cNvSpPr txBox="1"/>
            <p:nvPr/>
          </p:nvSpPr>
          <p:spPr>
            <a:xfrm>
              <a:off x="5231156" y="2922287"/>
              <a:ext cx="723626"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6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rPr>
                <a:t>脳出血</a:t>
              </a:r>
            </a:p>
          </p:txBody>
        </p:sp>
      </p:grpSp>
      <p:sp>
        <p:nvSpPr>
          <p:cNvPr id="9" name="テキスト ボックス 8"/>
          <p:cNvSpPr txBox="1"/>
          <p:nvPr/>
        </p:nvSpPr>
        <p:spPr>
          <a:xfrm>
            <a:off x="4189422" y="1526709"/>
            <a:ext cx="2856526" cy="646331"/>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動脈管開存の所見増悪なく、</a:t>
            </a:r>
            <a:endParaRPr kumimoji="1"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脳出血がありイブリーフの治療は行わず、エコーでのフォローを継続した</a:t>
            </a:r>
            <a:endParaRPr kumimoji="1" lang="ja-JP" altLang="en-US" sz="1200" dirty="0">
              <a:latin typeface="メイリオ" panose="020B0604030504040204" pitchFamily="50" charset="-128"/>
              <a:ea typeface="メイリオ" panose="020B0604030504040204" pitchFamily="50" charset="-128"/>
            </a:endParaRPr>
          </a:p>
        </p:txBody>
      </p:sp>
      <p:sp>
        <p:nvSpPr>
          <p:cNvPr id="11" name="角丸四角形 10"/>
          <p:cNvSpPr/>
          <p:nvPr/>
        </p:nvSpPr>
        <p:spPr>
          <a:xfrm>
            <a:off x="9727947" y="1345165"/>
            <a:ext cx="2133600" cy="679921"/>
          </a:xfrm>
          <a:prstGeom prst="roundRect">
            <a:avLst/>
          </a:prstGeom>
          <a:solidFill>
            <a:schemeClr val="accent4">
              <a:lumMod val="20000"/>
              <a:lumOff val="80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ボックス 41"/>
          <p:cNvSpPr txBox="1"/>
          <p:nvPr/>
        </p:nvSpPr>
        <p:spPr>
          <a:xfrm>
            <a:off x="9735553" y="1457571"/>
            <a:ext cx="2118388" cy="461665"/>
          </a:xfrm>
          <a:prstGeom prst="rect">
            <a:avLst/>
          </a:prstGeom>
          <a:noFill/>
        </p:spPr>
        <p:txBody>
          <a:bodyPr wrap="square" rtlCol="0">
            <a:spAutoFit/>
          </a:bodyPr>
          <a:lstStyle/>
          <a:p>
            <a:r>
              <a:rPr kumimoji="1" lang="ja-JP" altLang="en-US" sz="1200" dirty="0">
                <a:latin typeface="メイリオ" panose="020B0604030504040204" pitchFamily="50" charset="-128"/>
                <a:ea typeface="メイリオ" panose="020B0604030504040204" pitchFamily="50" charset="-128"/>
              </a:rPr>
              <a:t>腸穿孔もあり、</a:t>
            </a:r>
            <a:endParaRPr kumimoji="1" lang="en-US" altLang="ja-JP" sz="1200" dirty="0">
              <a:latin typeface="メイリオ" panose="020B0604030504040204" pitchFamily="50" charset="-128"/>
              <a:ea typeface="メイリオ" panose="020B0604030504040204" pitchFamily="50" charset="-128"/>
            </a:endParaRPr>
          </a:p>
          <a:p>
            <a:r>
              <a:rPr lang="ja-JP" altLang="en-US" sz="1200" dirty="0">
                <a:latin typeface="メイリオ" panose="020B0604030504040204" pitchFamily="50" charset="-128"/>
                <a:ea typeface="メイリオ" panose="020B0604030504040204" pitchFamily="50" charset="-128"/>
              </a:rPr>
              <a:t>イブリーフの使用は難しい</a:t>
            </a:r>
            <a:endParaRPr kumimoji="1" lang="ja-JP" altLang="en-US" sz="1200" dirty="0">
              <a:latin typeface="メイリオ" panose="020B0604030504040204" pitchFamily="50" charset="-128"/>
              <a:ea typeface="メイリオ" panose="020B0604030504040204" pitchFamily="50" charset="-128"/>
            </a:endParaRPr>
          </a:p>
        </p:txBody>
      </p:sp>
      <p:sp>
        <p:nvSpPr>
          <p:cNvPr id="43" name="テキスト ボックス 42"/>
          <p:cNvSpPr txBox="1"/>
          <p:nvPr/>
        </p:nvSpPr>
        <p:spPr>
          <a:xfrm>
            <a:off x="8059964" y="6379943"/>
            <a:ext cx="3194819" cy="369332"/>
          </a:xfrm>
          <a:prstGeom prst="rect">
            <a:avLst/>
          </a:prstGeom>
          <a:noFill/>
        </p:spPr>
        <p:txBody>
          <a:bodyPr wrap="square" rtlCol="0">
            <a:spAutoFit/>
          </a:bodyPr>
          <a:lstStyle/>
          <a:p>
            <a:pPr lvl="0">
              <a:defRPr/>
            </a:pPr>
            <a:r>
              <a:rPr lang="ja-JP" altLang="en-US" b="1" dirty="0">
                <a:solidFill>
                  <a:prstClr val="black"/>
                </a:solidFill>
                <a:latin typeface="メイリオ" panose="020B0604030504040204" pitchFamily="50" charset="-128"/>
                <a:ea typeface="メイリオ" panose="020B0604030504040204" pitchFamily="50" charset="-128"/>
              </a:rPr>
              <a:t>日齢</a:t>
            </a:r>
            <a:r>
              <a:rPr lang="en-US" altLang="ja-JP" b="1" dirty="0">
                <a:solidFill>
                  <a:prstClr val="black"/>
                </a:solidFill>
                <a:latin typeface="メイリオ" panose="020B0604030504040204" pitchFamily="50" charset="-128"/>
                <a:ea typeface="メイリオ" panose="020B0604030504040204" pitchFamily="50" charset="-128"/>
              </a:rPr>
              <a:t>10</a:t>
            </a:r>
            <a:r>
              <a:rPr lang="ja-JP" altLang="en-US" b="1" dirty="0">
                <a:solidFill>
                  <a:prstClr val="black"/>
                </a:solidFill>
                <a:latin typeface="メイリオ" panose="020B0604030504040204" pitchFamily="50" charset="-128"/>
                <a:ea typeface="メイリオ" panose="020B0604030504040204" pitchFamily="50" charset="-128"/>
              </a:rPr>
              <a:t>　動脈管は変化なし</a:t>
            </a:r>
          </a:p>
        </p:txBody>
      </p:sp>
      <p:grpSp>
        <p:nvGrpSpPr>
          <p:cNvPr id="12" name="グループ化 11"/>
          <p:cNvGrpSpPr/>
          <p:nvPr/>
        </p:nvGrpSpPr>
        <p:grpSpPr>
          <a:xfrm>
            <a:off x="178234" y="3043627"/>
            <a:ext cx="11537525" cy="1514215"/>
            <a:chOff x="178234" y="3043627"/>
            <a:chExt cx="11537525" cy="1514215"/>
          </a:xfrm>
        </p:grpSpPr>
        <p:grpSp>
          <p:nvGrpSpPr>
            <p:cNvPr id="10" name="グループ化 9"/>
            <p:cNvGrpSpPr/>
            <p:nvPr/>
          </p:nvGrpSpPr>
          <p:grpSpPr>
            <a:xfrm>
              <a:off x="178234" y="3666755"/>
              <a:ext cx="11435302" cy="891087"/>
              <a:chOff x="137595" y="2943041"/>
              <a:chExt cx="11435302" cy="891087"/>
            </a:xfrm>
          </p:grpSpPr>
          <p:sp>
            <p:nvSpPr>
              <p:cNvPr id="76" name="テキスト ボックス 75"/>
              <p:cNvSpPr txBox="1"/>
              <p:nvPr/>
            </p:nvSpPr>
            <p:spPr>
              <a:xfrm>
                <a:off x="137595" y="2943041"/>
                <a:ext cx="7904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dirty="0">
                    <a:solidFill>
                      <a:prstClr val="black"/>
                    </a:solidFill>
                    <a:latin typeface="メイリオ" panose="020B0604030504040204" pitchFamily="50" charset="-128"/>
                    <a:ea typeface="メイリオ" panose="020B0604030504040204" pitchFamily="50" charset="-128"/>
                  </a:rPr>
                  <a:t>DOA</a:t>
                </a:r>
                <a:r>
                  <a:rPr lang="ja-JP" altLang="en-US" b="1" dirty="0">
                    <a:solidFill>
                      <a:prstClr val="black"/>
                    </a:solidFill>
                    <a:latin typeface="メイリオ" panose="020B0604030504040204" pitchFamily="50" charset="-128"/>
                    <a:ea typeface="メイリオ" panose="020B0604030504040204" pitchFamily="50" charset="-128"/>
                  </a:rPr>
                  <a:t>　</a:t>
                </a:r>
                <a:endPar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7" name="テキスト ボックス 76"/>
              <p:cNvSpPr txBox="1"/>
              <p:nvPr/>
            </p:nvSpPr>
            <p:spPr>
              <a:xfrm>
                <a:off x="1011866" y="2984241"/>
                <a:ext cx="194651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dirty="0">
                    <a:solidFill>
                      <a:prstClr val="black"/>
                    </a:solidFill>
                    <a:latin typeface="メイリオ" panose="020B0604030504040204" pitchFamily="50" charset="-128"/>
                    <a:ea typeface="メイリオ" panose="020B0604030504040204" pitchFamily="50" charset="-128"/>
                  </a:rPr>
                  <a:t>5γ</a:t>
                </a:r>
                <a:r>
                  <a:rPr lang="ja-JP" altLang="en-US" b="1" dirty="0">
                    <a:solidFill>
                      <a:prstClr val="black"/>
                    </a:solidFill>
                    <a:latin typeface="メイリオ" panose="020B0604030504040204" pitchFamily="50" charset="-128"/>
                    <a:ea typeface="メイリオ" panose="020B0604030504040204" pitchFamily="50" charset="-128"/>
                  </a:rPr>
                  <a:t>→</a:t>
                </a:r>
                <a:r>
                  <a:rPr lang="en-US" altLang="ja-JP" b="1" dirty="0">
                    <a:solidFill>
                      <a:prstClr val="black"/>
                    </a:solidFill>
                    <a:latin typeface="メイリオ" panose="020B0604030504040204" pitchFamily="50" charset="-128"/>
                    <a:ea typeface="メイリオ" panose="020B0604030504040204" pitchFamily="50" charset="-128"/>
                  </a:rPr>
                  <a:t>3γ</a:t>
                </a:r>
                <a:r>
                  <a:rPr lang="ja-JP" altLang="en-US" b="1" dirty="0">
                    <a:solidFill>
                      <a:prstClr val="black"/>
                    </a:solidFill>
                    <a:latin typeface="メイリオ" panose="020B0604030504040204" pitchFamily="50" charset="-128"/>
                    <a:ea typeface="メイリオ" panose="020B0604030504040204" pitchFamily="50" charset="-128"/>
                  </a:rPr>
                  <a:t>→</a:t>
                </a:r>
                <a:r>
                  <a:rPr lang="en-US" altLang="ja-JP" b="1" dirty="0">
                    <a:solidFill>
                      <a:prstClr val="black"/>
                    </a:solidFill>
                    <a:latin typeface="メイリオ" panose="020B0604030504040204" pitchFamily="50" charset="-128"/>
                    <a:ea typeface="メイリオ" panose="020B0604030504040204" pitchFamily="50" charset="-128"/>
                  </a:rPr>
                  <a:t>off</a:t>
                </a:r>
                <a:r>
                  <a:rPr lang="ja-JP" altLang="en-US" b="1" dirty="0">
                    <a:solidFill>
                      <a:prstClr val="black"/>
                    </a:solidFill>
                    <a:latin typeface="メイリオ" panose="020B0604030504040204" pitchFamily="50" charset="-128"/>
                    <a:ea typeface="メイリオ" panose="020B0604030504040204" pitchFamily="50" charset="-128"/>
                  </a:rPr>
                  <a:t>　</a:t>
                </a:r>
                <a:endPar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78" name="テキスト ボックス 77"/>
              <p:cNvSpPr txBox="1"/>
              <p:nvPr/>
            </p:nvSpPr>
            <p:spPr>
              <a:xfrm>
                <a:off x="137595" y="3419610"/>
                <a:ext cx="7904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dirty="0">
                    <a:solidFill>
                      <a:prstClr val="black"/>
                    </a:solidFill>
                    <a:latin typeface="メイリオ" panose="020B0604030504040204" pitchFamily="50" charset="-128"/>
                    <a:ea typeface="メイリオ" panose="020B0604030504040204" pitchFamily="50" charset="-128"/>
                  </a:rPr>
                  <a:t>DOB</a:t>
                </a:r>
                <a:r>
                  <a:rPr lang="ja-JP" altLang="en-US" b="1" dirty="0">
                    <a:solidFill>
                      <a:prstClr val="black"/>
                    </a:solidFill>
                    <a:latin typeface="メイリオ" panose="020B0604030504040204" pitchFamily="50" charset="-128"/>
                    <a:ea typeface="メイリオ" panose="020B0604030504040204" pitchFamily="50" charset="-128"/>
                  </a:rPr>
                  <a:t>　</a:t>
                </a:r>
                <a:endPar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0" name="テキスト ボックス 79"/>
              <p:cNvSpPr txBox="1"/>
              <p:nvPr/>
            </p:nvSpPr>
            <p:spPr>
              <a:xfrm>
                <a:off x="8375258" y="2964210"/>
                <a:ext cx="24801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dirty="0">
                    <a:solidFill>
                      <a:prstClr val="black"/>
                    </a:solidFill>
                    <a:latin typeface="メイリオ" panose="020B0604030504040204" pitchFamily="50" charset="-128"/>
                    <a:ea typeface="メイリオ" panose="020B0604030504040204" pitchFamily="50" charset="-128"/>
                  </a:rPr>
                  <a:t>3γ      </a:t>
                </a:r>
                <a:r>
                  <a:rPr lang="ja-JP" altLang="en-US" b="1" dirty="0">
                    <a:solidFill>
                      <a:prstClr val="black"/>
                    </a:solidFill>
                    <a:latin typeface="メイリオ" panose="020B0604030504040204" pitchFamily="50" charset="-128"/>
                    <a:ea typeface="メイリオ" panose="020B0604030504040204" pitchFamily="50" charset="-128"/>
                  </a:rPr>
                  <a:t>→</a:t>
                </a:r>
                <a:r>
                  <a:rPr lang="en-US" altLang="ja-JP" b="1" dirty="0">
                    <a:solidFill>
                      <a:prstClr val="black"/>
                    </a:solidFill>
                    <a:latin typeface="メイリオ" panose="020B0604030504040204" pitchFamily="50" charset="-128"/>
                    <a:ea typeface="メイリオ" panose="020B0604030504040204" pitchFamily="50" charset="-128"/>
                  </a:rPr>
                  <a:t>     2γ</a:t>
                </a:r>
                <a:r>
                  <a:rPr lang="ja-JP" altLang="en-US" b="1" dirty="0">
                    <a:solidFill>
                      <a:prstClr val="black"/>
                    </a:solidFill>
                    <a:latin typeface="メイリオ" panose="020B0604030504040204" pitchFamily="50" charset="-128"/>
                    <a:ea typeface="メイリオ" panose="020B0604030504040204" pitchFamily="50" charset="-128"/>
                  </a:rPr>
                  <a:t>　</a:t>
                </a:r>
                <a:endPar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sp>
            <p:nvSpPr>
              <p:cNvPr id="81" name="直角三角形 80"/>
              <p:cNvSpPr/>
              <p:nvPr/>
            </p:nvSpPr>
            <p:spPr>
              <a:xfrm>
                <a:off x="10855392" y="2993939"/>
                <a:ext cx="717505" cy="310653"/>
              </a:xfrm>
              <a:prstGeom prst="rtTriangl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ボックス 81"/>
              <p:cNvSpPr txBox="1"/>
              <p:nvPr/>
            </p:nvSpPr>
            <p:spPr>
              <a:xfrm>
                <a:off x="1073701" y="3464796"/>
                <a:ext cx="66487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dirty="0">
                    <a:solidFill>
                      <a:prstClr val="black"/>
                    </a:solidFill>
                    <a:latin typeface="メイリオ" panose="020B0604030504040204" pitchFamily="50" charset="-128"/>
                    <a:ea typeface="メイリオ" panose="020B0604030504040204" pitchFamily="50" charset="-128"/>
                  </a:rPr>
                  <a:t>5γ</a:t>
                </a:r>
                <a:r>
                  <a:rPr lang="ja-JP" altLang="en-US" b="1" dirty="0">
                    <a:solidFill>
                      <a:prstClr val="black"/>
                    </a:solidFill>
                    <a:latin typeface="メイリオ" panose="020B0604030504040204" pitchFamily="50" charset="-128"/>
                    <a:ea typeface="メイリオ" panose="020B0604030504040204" pitchFamily="50" charset="-128"/>
                  </a:rPr>
                  <a:t>→</a:t>
                </a:r>
                <a:r>
                  <a:rPr lang="en-US" altLang="ja-JP" b="1" dirty="0">
                    <a:solidFill>
                      <a:prstClr val="black"/>
                    </a:solidFill>
                    <a:latin typeface="メイリオ" panose="020B0604030504040204" pitchFamily="50" charset="-128"/>
                    <a:ea typeface="メイリオ" panose="020B0604030504040204" pitchFamily="50" charset="-128"/>
                  </a:rPr>
                  <a:t>3γ </a:t>
                </a:r>
                <a:r>
                  <a:rPr lang="ja-JP" altLang="en-US" b="1" dirty="0">
                    <a:solidFill>
                      <a:prstClr val="black"/>
                    </a:solidFill>
                    <a:latin typeface="メイリオ" panose="020B0604030504040204" pitchFamily="50" charset="-128"/>
                    <a:ea typeface="メイリオ" panose="020B0604030504040204" pitchFamily="50" charset="-128"/>
                  </a:rPr>
                  <a:t>→</a:t>
                </a:r>
                <a:r>
                  <a:rPr lang="en-US" altLang="ja-JP" b="1" dirty="0">
                    <a:solidFill>
                      <a:prstClr val="black"/>
                    </a:solidFill>
                    <a:latin typeface="メイリオ" panose="020B0604030504040204" pitchFamily="50" charset="-128"/>
                    <a:ea typeface="メイリオ" panose="020B0604030504040204" pitchFamily="50" charset="-128"/>
                  </a:rPr>
                  <a:t>                         </a:t>
                </a:r>
                <a:r>
                  <a:rPr lang="ja-JP" altLang="en-US" b="1" dirty="0">
                    <a:solidFill>
                      <a:prstClr val="black"/>
                    </a:solidFill>
                    <a:latin typeface="メイリオ" panose="020B0604030504040204" pitchFamily="50" charset="-128"/>
                    <a:ea typeface="メイリオ" panose="020B0604030504040204" pitchFamily="50" charset="-128"/>
                  </a:rPr>
                  <a:t>　</a:t>
                </a:r>
                <a:r>
                  <a:rPr lang="en-US" altLang="ja-JP" b="1" dirty="0">
                    <a:solidFill>
                      <a:prstClr val="black"/>
                    </a:solidFill>
                    <a:latin typeface="メイリオ" panose="020B0604030504040204" pitchFamily="50" charset="-128"/>
                    <a:ea typeface="メイリオ" panose="020B0604030504040204" pitchFamily="50" charset="-128"/>
                  </a:rPr>
                  <a:t>1.5γ</a:t>
                </a:r>
                <a:r>
                  <a:rPr lang="ja-JP" altLang="en-US" b="1" dirty="0">
                    <a:solidFill>
                      <a:prstClr val="black"/>
                    </a:solidFill>
                    <a:latin typeface="メイリオ" panose="020B0604030504040204" pitchFamily="50" charset="-128"/>
                    <a:ea typeface="メイリオ" panose="020B0604030504040204" pitchFamily="50" charset="-128"/>
                  </a:rPr>
                  <a:t>→</a:t>
                </a:r>
                <a:r>
                  <a:rPr lang="en-US" altLang="ja-JP" b="1" dirty="0">
                    <a:solidFill>
                      <a:prstClr val="black"/>
                    </a:solidFill>
                    <a:latin typeface="メイリオ" panose="020B0604030504040204" pitchFamily="50" charset="-128"/>
                    <a:ea typeface="メイリオ" panose="020B0604030504040204" pitchFamily="50" charset="-128"/>
                  </a:rPr>
                  <a:t>3γ</a:t>
                </a:r>
                <a:r>
                  <a:rPr lang="ja-JP" altLang="en-US" b="1" dirty="0">
                    <a:solidFill>
                      <a:prstClr val="black"/>
                    </a:solidFill>
                    <a:latin typeface="メイリオ" panose="020B0604030504040204" pitchFamily="50" charset="-128"/>
                    <a:ea typeface="メイリオ" panose="020B0604030504040204" pitchFamily="50" charset="-128"/>
                  </a:rPr>
                  <a:t>→</a:t>
                </a:r>
                <a:r>
                  <a:rPr lang="en-US" altLang="ja-JP" b="1" dirty="0">
                    <a:solidFill>
                      <a:prstClr val="black"/>
                    </a:solidFill>
                    <a:latin typeface="メイリオ" panose="020B0604030504040204" pitchFamily="50" charset="-128"/>
                    <a:ea typeface="メイリオ" panose="020B0604030504040204" pitchFamily="50" charset="-128"/>
                  </a:rPr>
                  <a:t>1.5γ</a:t>
                </a:r>
                <a:r>
                  <a:rPr lang="ja-JP" altLang="en-US" b="1" dirty="0">
                    <a:solidFill>
                      <a:prstClr val="black"/>
                    </a:solidFill>
                    <a:latin typeface="メイリオ" panose="020B0604030504040204" pitchFamily="50" charset="-128"/>
                    <a:ea typeface="メイリオ" panose="020B0604030504040204" pitchFamily="50" charset="-128"/>
                  </a:rPr>
                  <a:t>→</a:t>
                </a:r>
                <a:r>
                  <a:rPr lang="en-US" altLang="ja-JP" b="1" dirty="0">
                    <a:solidFill>
                      <a:prstClr val="black"/>
                    </a:solidFill>
                    <a:latin typeface="メイリオ" panose="020B0604030504040204" pitchFamily="50" charset="-128"/>
                    <a:ea typeface="メイリオ" panose="020B0604030504040204" pitchFamily="50" charset="-128"/>
                  </a:rPr>
                  <a:t>off</a:t>
                </a:r>
                <a:r>
                  <a:rPr lang="ja-JP" altLang="en-US" b="1" dirty="0">
                    <a:solidFill>
                      <a:prstClr val="black"/>
                    </a:solidFill>
                    <a:latin typeface="メイリオ" panose="020B0604030504040204" pitchFamily="50" charset="-128"/>
                    <a:ea typeface="メイリオ" panose="020B0604030504040204" pitchFamily="50" charset="-128"/>
                  </a:rPr>
                  <a:t>                　</a:t>
                </a:r>
                <a:endPar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nvGrpSpPr>
            <p:cNvPr id="44" name="グループ化 43"/>
            <p:cNvGrpSpPr/>
            <p:nvPr/>
          </p:nvGrpSpPr>
          <p:grpSpPr>
            <a:xfrm>
              <a:off x="178234" y="3043627"/>
              <a:ext cx="11537525" cy="578194"/>
              <a:chOff x="170991" y="2872414"/>
              <a:chExt cx="11537525" cy="578194"/>
            </a:xfrm>
          </p:grpSpPr>
          <p:grpSp>
            <p:nvGrpSpPr>
              <p:cNvPr id="45" name="グループ化 44"/>
              <p:cNvGrpSpPr/>
              <p:nvPr/>
            </p:nvGrpSpPr>
            <p:grpSpPr>
              <a:xfrm>
                <a:off x="1107097" y="2872414"/>
                <a:ext cx="3262518" cy="556748"/>
                <a:chOff x="1131462" y="3534511"/>
                <a:chExt cx="2919909" cy="358078"/>
              </a:xfrm>
            </p:grpSpPr>
            <p:sp>
              <p:nvSpPr>
                <p:cNvPr id="47" name="直角三角形 46"/>
                <p:cNvSpPr/>
                <p:nvPr/>
              </p:nvSpPr>
              <p:spPr>
                <a:xfrm>
                  <a:off x="1131462" y="3534511"/>
                  <a:ext cx="1907283" cy="358078"/>
                </a:xfrm>
                <a:prstGeom prst="r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直角三角形 49"/>
                <p:cNvSpPr/>
                <p:nvPr/>
              </p:nvSpPr>
              <p:spPr>
                <a:xfrm>
                  <a:off x="2460491" y="3574525"/>
                  <a:ext cx="1590880" cy="316358"/>
                </a:xfrm>
                <a:prstGeom prst="r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6" name="テキスト ボックス 45"/>
              <p:cNvSpPr txBox="1"/>
              <p:nvPr/>
            </p:nvSpPr>
            <p:spPr>
              <a:xfrm>
                <a:off x="170991" y="3081276"/>
                <a:ext cx="115375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b="1" dirty="0">
                    <a:solidFill>
                      <a:prstClr val="black"/>
                    </a:solidFill>
                    <a:latin typeface="メイリオ" panose="020B0604030504040204" pitchFamily="50" charset="-128"/>
                    <a:ea typeface="メイリオ" panose="020B0604030504040204" pitchFamily="50" charset="-128"/>
                  </a:rPr>
                  <a:t>NO</a:t>
                </a:r>
                <a:r>
                  <a:rPr lang="ja-JP" altLang="en-US" b="1" dirty="0">
                    <a:solidFill>
                      <a:prstClr val="black"/>
                    </a:solidFill>
                    <a:latin typeface="メイリオ" panose="020B0604030504040204" pitchFamily="50" charset="-128"/>
                    <a:ea typeface="メイリオ" panose="020B0604030504040204" pitchFamily="50" charset="-128"/>
                  </a:rPr>
                  <a:t>　　</a:t>
                </a:r>
                <a:r>
                  <a:rPr lang="en-US" altLang="ja-JP" b="1" dirty="0">
                    <a:solidFill>
                      <a:prstClr val="black"/>
                    </a:solidFill>
                    <a:latin typeface="メイリオ" panose="020B0604030504040204" pitchFamily="50" charset="-128"/>
                    <a:ea typeface="メイリオ" panose="020B0604030504040204" pitchFamily="50" charset="-128"/>
                  </a:rPr>
                  <a:t>10</a:t>
                </a:r>
                <a:r>
                  <a:rPr lang="ja-JP" altLang="en-US" b="1" dirty="0">
                    <a:solidFill>
                      <a:prstClr val="black"/>
                    </a:solidFill>
                    <a:latin typeface="メイリオ" panose="020B0604030504040204" pitchFamily="50" charset="-128"/>
                    <a:ea typeface="メイリオ" panose="020B0604030504040204" pitchFamily="50" charset="-128"/>
                  </a:rPr>
                  <a:t>  </a:t>
                </a:r>
                <a:r>
                  <a:rPr lang="en-US" altLang="ja-JP" b="1" dirty="0">
                    <a:solidFill>
                      <a:prstClr val="black"/>
                    </a:solidFill>
                    <a:latin typeface="メイリオ" panose="020B0604030504040204" pitchFamily="50" charset="-128"/>
                    <a:ea typeface="メイリオ" panose="020B0604030504040204" pitchFamily="50" charset="-128"/>
                  </a:rPr>
                  <a:t>8</a:t>
                </a:r>
                <a:r>
                  <a:rPr lang="ja-JP" altLang="en-US" b="1" dirty="0">
                    <a:solidFill>
                      <a:prstClr val="black"/>
                    </a:solidFill>
                    <a:latin typeface="メイリオ" panose="020B0604030504040204" pitchFamily="50" charset="-128"/>
                    <a:ea typeface="メイリオ" panose="020B0604030504040204" pitchFamily="50" charset="-128"/>
                  </a:rPr>
                  <a:t>   </a:t>
                </a:r>
                <a:r>
                  <a:rPr lang="en-US" altLang="ja-JP" b="1" dirty="0">
                    <a:solidFill>
                      <a:prstClr val="black"/>
                    </a:solidFill>
                    <a:latin typeface="メイリオ" panose="020B0604030504040204" pitchFamily="50" charset="-128"/>
                    <a:ea typeface="メイリオ" panose="020B0604030504040204" pitchFamily="50" charset="-128"/>
                  </a:rPr>
                  <a:t>5</a:t>
                </a:r>
                <a:r>
                  <a:rPr lang="ja-JP" altLang="en-US" b="1" dirty="0">
                    <a:solidFill>
                      <a:prstClr val="black"/>
                    </a:solidFill>
                    <a:latin typeface="メイリオ" panose="020B0604030504040204" pitchFamily="50" charset="-128"/>
                    <a:ea typeface="メイリオ" panose="020B0604030504040204" pitchFamily="50" charset="-128"/>
                  </a:rPr>
                  <a:t> 　</a:t>
                </a:r>
                <a:r>
                  <a:rPr lang="en-US" altLang="ja-JP" b="1" dirty="0">
                    <a:solidFill>
                      <a:prstClr val="black"/>
                    </a:solidFill>
                    <a:latin typeface="メイリオ" panose="020B0604030504040204" pitchFamily="50" charset="-128"/>
                    <a:ea typeface="メイリオ" panose="020B0604030504040204" pitchFamily="50" charset="-128"/>
                  </a:rPr>
                  <a:t>2</a:t>
                </a:r>
                <a:r>
                  <a:rPr lang="ja-JP" altLang="en-US" b="1" dirty="0">
                    <a:solidFill>
                      <a:prstClr val="black"/>
                    </a:solidFill>
                    <a:latin typeface="メイリオ" panose="020B0604030504040204" pitchFamily="50" charset="-128"/>
                    <a:ea typeface="メイリオ" panose="020B0604030504040204" pitchFamily="50" charset="-128"/>
                  </a:rPr>
                  <a:t>  </a:t>
                </a:r>
                <a:r>
                  <a:rPr lang="en-US" altLang="ja-JP" b="1" dirty="0">
                    <a:solidFill>
                      <a:prstClr val="black"/>
                    </a:solidFill>
                    <a:latin typeface="メイリオ" panose="020B0604030504040204" pitchFamily="50" charset="-128"/>
                    <a:ea typeface="メイリオ" panose="020B0604030504040204" pitchFamily="50" charset="-128"/>
                  </a:rPr>
                  <a:t>10 </a:t>
                </a:r>
                <a:r>
                  <a:rPr lang="ja-JP" altLang="en-US" b="1" dirty="0">
                    <a:solidFill>
                      <a:prstClr val="black"/>
                    </a:solidFill>
                    <a:latin typeface="メイリオ" panose="020B0604030504040204" pitchFamily="50" charset="-128"/>
                    <a:ea typeface="メイリオ" panose="020B0604030504040204" pitchFamily="50" charset="-128"/>
                  </a:rPr>
                  <a:t> </a:t>
                </a:r>
                <a:r>
                  <a:rPr lang="en-US" altLang="ja-JP" b="1" dirty="0">
                    <a:solidFill>
                      <a:prstClr val="black"/>
                    </a:solidFill>
                    <a:latin typeface="メイリオ" panose="020B0604030504040204" pitchFamily="50" charset="-128"/>
                    <a:ea typeface="メイリオ" panose="020B0604030504040204" pitchFamily="50" charset="-128"/>
                  </a:rPr>
                  <a:t>7</a:t>
                </a:r>
                <a:r>
                  <a:rPr lang="ja-JP" altLang="en-US" b="1" dirty="0">
                    <a:solidFill>
                      <a:prstClr val="black"/>
                    </a:solidFill>
                    <a:latin typeface="メイリオ" panose="020B0604030504040204" pitchFamily="50" charset="-128"/>
                    <a:ea typeface="メイリオ" panose="020B0604030504040204" pitchFamily="50" charset="-128"/>
                  </a:rPr>
                  <a:t> 　</a:t>
                </a:r>
                <a:r>
                  <a:rPr lang="en-US" altLang="ja-JP" b="1" dirty="0">
                    <a:solidFill>
                      <a:prstClr val="black"/>
                    </a:solidFill>
                    <a:latin typeface="メイリオ" panose="020B0604030504040204" pitchFamily="50" charset="-128"/>
                    <a:ea typeface="メイリオ" panose="020B0604030504040204" pitchFamily="50" charset="-128"/>
                  </a:rPr>
                  <a:t>4 </a:t>
                </a:r>
                <a:r>
                  <a:rPr lang="ja-JP" altLang="en-US" b="1" dirty="0">
                    <a:solidFill>
                      <a:prstClr val="black"/>
                    </a:solidFill>
                    <a:latin typeface="メイリオ" panose="020B0604030504040204" pitchFamily="50" charset="-128"/>
                    <a:ea typeface="メイリオ" panose="020B0604030504040204" pitchFamily="50" charset="-128"/>
                  </a:rPr>
                  <a:t>　</a:t>
                </a:r>
                <a:r>
                  <a:rPr lang="en-US" altLang="ja-JP" b="1" dirty="0">
                    <a:solidFill>
                      <a:prstClr val="black"/>
                    </a:solidFill>
                    <a:latin typeface="メイリオ" panose="020B0604030504040204" pitchFamily="50" charset="-128"/>
                    <a:ea typeface="メイリオ" panose="020B0604030504040204" pitchFamily="50" charset="-128"/>
                  </a:rPr>
                  <a:t>0</a:t>
                </a:r>
                <a:r>
                  <a:rPr lang="ja-JP" altLang="en-US" b="1" dirty="0">
                    <a:solidFill>
                      <a:prstClr val="black"/>
                    </a:solidFill>
                    <a:latin typeface="メイリオ" panose="020B0604030504040204" pitchFamily="50" charset="-128"/>
                    <a:ea typeface="メイリオ" panose="020B0604030504040204" pitchFamily="50" charset="-128"/>
                  </a:rPr>
                  <a:t>　</a:t>
                </a:r>
                <a:endParaRPr kumimoji="1" lang="ja-JP" altLang="en-US" sz="1800" b="1" i="0" u="none" strike="noStrike" kern="1200" cap="none" spc="0" normalizeH="0" baseline="0" noProof="0" dirty="0">
                  <a:ln>
                    <a:noFill/>
                  </a:ln>
                  <a:solidFill>
                    <a:prstClr val="black"/>
                  </a:solidFill>
                  <a:effectLst/>
                  <a:uLnTx/>
                  <a:uFillTx/>
                  <a:latin typeface="メイリオ" panose="020B0604030504040204" pitchFamily="50" charset="-128"/>
                  <a:ea typeface="メイリオ" panose="020B0604030504040204" pitchFamily="50" charset="-128"/>
                  <a:cs typeface="+mn-cs"/>
                </a:endParaRPr>
              </a:p>
            </p:txBody>
          </p:sp>
        </p:grpSp>
      </p:grpSp>
      <p:sp>
        <p:nvSpPr>
          <p:cNvPr id="13" name="角丸四角形 12"/>
          <p:cNvSpPr/>
          <p:nvPr/>
        </p:nvSpPr>
        <p:spPr>
          <a:xfrm>
            <a:off x="5172592" y="4759802"/>
            <a:ext cx="2855396" cy="1630844"/>
          </a:xfrm>
          <a:prstGeom prst="roundRect">
            <a:avLst/>
          </a:prstGeom>
          <a:solidFill>
            <a:schemeClr val="accent3">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テキスト ボックス 50"/>
          <p:cNvSpPr txBox="1"/>
          <p:nvPr/>
        </p:nvSpPr>
        <p:spPr>
          <a:xfrm>
            <a:off x="5295456" y="5027139"/>
            <a:ext cx="2636964" cy="1169551"/>
          </a:xfrm>
          <a:prstGeom prst="rect">
            <a:avLst/>
          </a:prstGeom>
          <a:noFill/>
        </p:spPr>
        <p:txBody>
          <a:bodyPr wrap="square" rtlCol="0">
            <a:spAutoFit/>
          </a:bodyPr>
          <a:lstStyle/>
          <a:p>
            <a:r>
              <a:rPr lang="ja-JP" altLang="en-US" sz="1400" dirty="0">
                <a:latin typeface="メイリオ" panose="020B0604030504040204" pitchFamily="50" charset="-128"/>
                <a:ea typeface="メイリオ" panose="020B0604030504040204" pitchFamily="50" charset="-128"/>
              </a:rPr>
              <a:t>・動脈管による肺血流増加</a:t>
            </a:r>
            <a:endParaRPr lang="en-US" altLang="ja-JP" sz="1400" dirty="0">
              <a:latin typeface="メイリオ" panose="020B0604030504040204" pitchFamily="50" charset="-128"/>
              <a:ea typeface="メイリオ" panose="020B0604030504040204" pitchFamily="50" charset="-128"/>
            </a:endParaRPr>
          </a:p>
          <a:p>
            <a:r>
              <a:rPr kumimoji="1" lang="ja-JP" altLang="en-US" sz="1400" dirty="0">
                <a:latin typeface="メイリオ" panose="020B0604030504040204" pitchFamily="50" charset="-128"/>
                <a:ea typeface="メイリオ" panose="020B0604030504040204" pitchFamily="50" charset="-128"/>
              </a:rPr>
              <a:t>・体血圧上昇により、後負荷が増大し、心不全状態となり、静脈灌流を受け止めきれなかった</a:t>
            </a:r>
          </a:p>
        </p:txBody>
      </p:sp>
      <p:graphicFrame>
        <p:nvGraphicFramePr>
          <p:cNvPr id="55" name="グラフ 54"/>
          <p:cNvGraphicFramePr>
            <a:graphicFrameLocks/>
          </p:cNvGraphicFramePr>
          <p:nvPr>
            <p:extLst>
              <p:ext uri="{D42A27DB-BD31-4B8C-83A1-F6EECF244321}">
                <p14:modId xmlns:p14="http://schemas.microsoft.com/office/powerpoint/2010/main" val="400860044"/>
              </p:ext>
            </p:extLst>
          </p:nvPr>
        </p:nvGraphicFramePr>
        <p:xfrm>
          <a:off x="313516" y="1992784"/>
          <a:ext cx="10435764" cy="1117205"/>
        </p:xfrm>
        <a:graphic>
          <a:graphicData uri="http://schemas.openxmlformats.org/drawingml/2006/chart">
            <c:chart xmlns:c="http://schemas.openxmlformats.org/drawingml/2006/chart" xmlns:r="http://schemas.openxmlformats.org/officeDocument/2006/relationships" r:id="rId12"/>
          </a:graphicData>
        </a:graphic>
      </p:graphicFrame>
      <p:sp>
        <p:nvSpPr>
          <p:cNvPr id="7" name="テキスト ボックス 6"/>
          <p:cNvSpPr txBox="1"/>
          <p:nvPr/>
        </p:nvSpPr>
        <p:spPr>
          <a:xfrm>
            <a:off x="1416283" y="2522124"/>
            <a:ext cx="532684" cy="276999"/>
          </a:xfrm>
          <a:prstGeom prst="rect">
            <a:avLst/>
          </a:prstGeom>
          <a:solidFill>
            <a:schemeClr val="bg1"/>
          </a:solidFill>
          <a:ln>
            <a:solidFill>
              <a:srgbClr val="0070C0"/>
            </a:solidFill>
          </a:ln>
        </p:spPr>
        <p:txBody>
          <a:bodyPr wrap="square" rtlCol="0">
            <a:spAutoFit/>
          </a:bodyPr>
          <a:lstStyle/>
          <a:p>
            <a:r>
              <a:rPr kumimoji="1" lang="en-US" altLang="ja-JP" sz="1200" dirty="0">
                <a:latin typeface="メイリオ" panose="020B0604030504040204" pitchFamily="50" charset="-128"/>
                <a:ea typeface="メイリオ" panose="020B0604030504040204" pitchFamily="50" charset="-128"/>
              </a:rPr>
              <a:t>0.98</a:t>
            </a:r>
            <a:endParaRPr kumimoji="1" lang="ja-JP" altLang="en-US" sz="1200" dirty="0">
              <a:latin typeface="メイリオ" panose="020B0604030504040204" pitchFamily="50" charset="-128"/>
              <a:ea typeface="メイリオ" panose="020B0604030504040204" pitchFamily="50" charset="-128"/>
            </a:endParaRPr>
          </a:p>
        </p:txBody>
      </p:sp>
      <p:sp>
        <p:nvSpPr>
          <p:cNvPr id="62" name="テキスト ボックス 61"/>
          <p:cNvSpPr txBox="1"/>
          <p:nvPr/>
        </p:nvSpPr>
        <p:spPr>
          <a:xfrm>
            <a:off x="6630807" y="2627562"/>
            <a:ext cx="445658" cy="276999"/>
          </a:xfrm>
          <a:prstGeom prst="rect">
            <a:avLst/>
          </a:prstGeom>
          <a:solidFill>
            <a:schemeClr val="bg1"/>
          </a:solidFill>
          <a:ln>
            <a:solidFill>
              <a:srgbClr val="0070C0"/>
            </a:solid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rPr>
              <a:t>5.9</a:t>
            </a:r>
            <a:endParaRPr kumimoji="1" lang="ja-JP" altLang="en-US" sz="1200" dirty="0">
              <a:latin typeface="メイリオ" panose="020B0604030504040204" pitchFamily="50" charset="-128"/>
              <a:ea typeface="メイリオ" panose="020B0604030504040204" pitchFamily="50" charset="-128"/>
            </a:endParaRPr>
          </a:p>
        </p:txBody>
      </p:sp>
      <p:sp>
        <p:nvSpPr>
          <p:cNvPr id="63" name="テキスト ボックス 62"/>
          <p:cNvSpPr txBox="1"/>
          <p:nvPr/>
        </p:nvSpPr>
        <p:spPr>
          <a:xfrm>
            <a:off x="7455526" y="2799123"/>
            <a:ext cx="432539" cy="276999"/>
          </a:xfrm>
          <a:prstGeom prst="rect">
            <a:avLst/>
          </a:prstGeom>
          <a:solidFill>
            <a:schemeClr val="bg1"/>
          </a:solidFill>
          <a:ln>
            <a:solidFill>
              <a:srgbClr val="0070C0"/>
            </a:solid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rPr>
              <a:t>4.0</a:t>
            </a:r>
            <a:endParaRPr kumimoji="1" lang="ja-JP" altLang="en-US" sz="1200" dirty="0">
              <a:latin typeface="メイリオ" panose="020B0604030504040204" pitchFamily="50" charset="-128"/>
              <a:ea typeface="メイリオ" panose="020B0604030504040204" pitchFamily="50" charset="-128"/>
            </a:endParaRPr>
          </a:p>
        </p:txBody>
      </p:sp>
      <p:sp>
        <p:nvSpPr>
          <p:cNvPr id="67" name="テキスト ボックス 66"/>
          <p:cNvSpPr txBox="1"/>
          <p:nvPr/>
        </p:nvSpPr>
        <p:spPr>
          <a:xfrm>
            <a:off x="8286883" y="3027550"/>
            <a:ext cx="532684" cy="276999"/>
          </a:xfrm>
          <a:prstGeom prst="rect">
            <a:avLst/>
          </a:prstGeom>
          <a:solidFill>
            <a:schemeClr val="bg1"/>
          </a:solidFill>
          <a:ln>
            <a:solidFill>
              <a:srgbClr val="0070C0"/>
            </a:solidFill>
          </a:ln>
        </p:spPr>
        <p:txBody>
          <a:bodyPr wrap="square" rtlCol="0">
            <a:spAutoFit/>
          </a:bodyPr>
          <a:lstStyle/>
          <a:p>
            <a:r>
              <a:rPr kumimoji="1" lang="en-US" altLang="ja-JP" sz="1200" dirty="0">
                <a:latin typeface="メイリオ" panose="020B0604030504040204" pitchFamily="50" charset="-128"/>
                <a:ea typeface="メイリオ" panose="020B0604030504040204" pitchFamily="50" charset="-128"/>
              </a:rPr>
              <a:t>0.57</a:t>
            </a:r>
            <a:endParaRPr kumimoji="1" lang="ja-JP" altLang="en-US" sz="1200" dirty="0">
              <a:latin typeface="メイリオ" panose="020B0604030504040204" pitchFamily="50" charset="-128"/>
              <a:ea typeface="メイリオ" panose="020B0604030504040204" pitchFamily="50" charset="-128"/>
            </a:endParaRPr>
          </a:p>
        </p:txBody>
      </p:sp>
      <p:sp>
        <p:nvSpPr>
          <p:cNvPr id="70" name="テキスト ボックス 69"/>
          <p:cNvSpPr txBox="1"/>
          <p:nvPr/>
        </p:nvSpPr>
        <p:spPr>
          <a:xfrm>
            <a:off x="9233140" y="2813023"/>
            <a:ext cx="494807" cy="276999"/>
          </a:xfrm>
          <a:prstGeom prst="rect">
            <a:avLst/>
          </a:prstGeom>
          <a:solidFill>
            <a:schemeClr val="bg1"/>
          </a:solidFill>
          <a:ln>
            <a:solidFill>
              <a:srgbClr val="0070C0"/>
            </a:solid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rPr>
              <a:t>3.6</a:t>
            </a:r>
            <a:endParaRPr kumimoji="1" lang="ja-JP" altLang="en-US" sz="1200" dirty="0">
              <a:latin typeface="メイリオ" panose="020B0604030504040204" pitchFamily="50" charset="-128"/>
              <a:ea typeface="メイリオ" panose="020B0604030504040204" pitchFamily="50" charset="-128"/>
            </a:endParaRPr>
          </a:p>
        </p:txBody>
      </p:sp>
      <p:sp>
        <p:nvSpPr>
          <p:cNvPr id="75" name="テキスト ボックス 74"/>
          <p:cNvSpPr txBox="1"/>
          <p:nvPr/>
        </p:nvSpPr>
        <p:spPr>
          <a:xfrm>
            <a:off x="10105174" y="2854725"/>
            <a:ext cx="480204" cy="276999"/>
          </a:xfrm>
          <a:prstGeom prst="rect">
            <a:avLst/>
          </a:prstGeom>
          <a:solidFill>
            <a:schemeClr val="bg1"/>
          </a:solidFill>
          <a:ln>
            <a:solidFill>
              <a:srgbClr val="0070C0"/>
            </a:solid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rPr>
              <a:t>3.0</a:t>
            </a:r>
            <a:endParaRPr kumimoji="1" lang="ja-JP" altLang="en-US" sz="1200" dirty="0">
              <a:latin typeface="メイリオ" panose="020B0604030504040204" pitchFamily="50" charset="-128"/>
              <a:ea typeface="メイリオ" panose="020B0604030504040204" pitchFamily="50" charset="-128"/>
            </a:endParaRPr>
          </a:p>
        </p:txBody>
      </p:sp>
      <p:sp>
        <p:nvSpPr>
          <p:cNvPr id="83" name="テキスト ボックス 82"/>
          <p:cNvSpPr txBox="1"/>
          <p:nvPr/>
        </p:nvSpPr>
        <p:spPr>
          <a:xfrm>
            <a:off x="5765175" y="2838227"/>
            <a:ext cx="445658" cy="276999"/>
          </a:xfrm>
          <a:prstGeom prst="rect">
            <a:avLst/>
          </a:prstGeom>
          <a:solidFill>
            <a:schemeClr val="bg1"/>
          </a:solidFill>
          <a:ln>
            <a:solidFill>
              <a:srgbClr val="0070C0"/>
            </a:solid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rPr>
              <a:t>3.1</a:t>
            </a:r>
            <a:endParaRPr kumimoji="1" lang="ja-JP" altLang="en-US" sz="1200" dirty="0">
              <a:latin typeface="メイリオ" panose="020B0604030504040204" pitchFamily="50" charset="-128"/>
              <a:ea typeface="メイリオ" panose="020B0604030504040204" pitchFamily="50" charset="-128"/>
            </a:endParaRPr>
          </a:p>
        </p:txBody>
      </p:sp>
      <p:sp>
        <p:nvSpPr>
          <p:cNvPr id="84" name="テキスト ボックス 83"/>
          <p:cNvSpPr txBox="1"/>
          <p:nvPr/>
        </p:nvSpPr>
        <p:spPr>
          <a:xfrm>
            <a:off x="4897279" y="2917524"/>
            <a:ext cx="445658" cy="276999"/>
          </a:xfrm>
          <a:prstGeom prst="rect">
            <a:avLst/>
          </a:prstGeom>
          <a:solidFill>
            <a:schemeClr val="bg1"/>
          </a:solidFill>
          <a:ln>
            <a:solidFill>
              <a:srgbClr val="0070C0"/>
            </a:solid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rPr>
              <a:t>2.1</a:t>
            </a:r>
            <a:endParaRPr kumimoji="1" lang="ja-JP" altLang="en-US" sz="1200" dirty="0">
              <a:latin typeface="メイリオ" panose="020B0604030504040204" pitchFamily="50" charset="-128"/>
              <a:ea typeface="メイリオ" panose="020B0604030504040204" pitchFamily="50" charset="-128"/>
            </a:endParaRPr>
          </a:p>
        </p:txBody>
      </p:sp>
      <p:sp>
        <p:nvSpPr>
          <p:cNvPr id="85" name="テキスト ボックス 84"/>
          <p:cNvSpPr txBox="1"/>
          <p:nvPr/>
        </p:nvSpPr>
        <p:spPr>
          <a:xfrm>
            <a:off x="4007308" y="2784615"/>
            <a:ext cx="445658" cy="276999"/>
          </a:xfrm>
          <a:prstGeom prst="rect">
            <a:avLst/>
          </a:prstGeom>
          <a:solidFill>
            <a:schemeClr val="bg1"/>
          </a:solidFill>
          <a:ln>
            <a:solidFill>
              <a:srgbClr val="0070C0"/>
            </a:solid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rPr>
              <a:t>3.6</a:t>
            </a:r>
            <a:endParaRPr kumimoji="1" lang="ja-JP" altLang="en-US" sz="1200" dirty="0">
              <a:latin typeface="メイリオ" panose="020B0604030504040204" pitchFamily="50" charset="-128"/>
              <a:ea typeface="メイリオ" panose="020B0604030504040204" pitchFamily="50" charset="-128"/>
            </a:endParaRPr>
          </a:p>
        </p:txBody>
      </p:sp>
      <p:sp>
        <p:nvSpPr>
          <p:cNvPr id="86" name="テキスト ボックス 85"/>
          <p:cNvSpPr txBox="1"/>
          <p:nvPr/>
        </p:nvSpPr>
        <p:spPr>
          <a:xfrm>
            <a:off x="2376482" y="2760795"/>
            <a:ext cx="445658" cy="276999"/>
          </a:xfrm>
          <a:prstGeom prst="rect">
            <a:avLst/>
          </a:prstGeom>
          <a:solidFill>
            <a:schemeClr val="bg1"/>
          </a:solidFill>
          <a:ln>
            <a:solidFill>
              <a:srgbClr val="0070C0"/>
            </a:solidFill>
          </a:ln>
        </p:spPr>
        <p:txBody>
          <a:bodyPr wrap="square" rtlCol="0">
            <a:spAutoFit/>
          </a:bodyPr>
          <a:lstStyle/>
          <a:p>
            <a:r>
              <a:rPr lang="en-US" altLang="ja-JP" sz="1200" dirty="0">
                <a:latin typeface="メイリオ" panose="020B0604030504040204" pitchFamily="50" charset="-128"/>
                <a:ea typeface="メイリオ" panose="020B0604030504040204" pitchFamily="50" charset="-128"/>
              </a:rPr>
              <a:t>3.6</a:t>
            </a:r>
            <a:endParaRPr kumimoji="1" lang="ja-JP" altLang="en-US" sz="1200" dirty="0">
              <a:latin typeface="メイリオ" panose="020B0604030504040204" pitchFamily="50" charset="-128"/>
              <a:ea typeface="メイリオ" panose="020B0604030504040204" pitchFamily="50" charset="-128"/>
            </a:endParaRPr>
          </a:p>
        </p:txBody>
      </p:sp>
    </p:spTree>
    <p:extLst>
      <p:ext uri="{BB962C8B-B14F-4D97-AF65-F5344CB8AC3E}">
        <p14:creationId xmlns:p14="http://schemas.microsoft.com/office/powerpoint/2010/main" val="13244261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video>
              <p:cMediaNode vol="80000">
                <p:cTn id="13" fill="hold" display="0">
                  <p:stCondLst>
                    <p:cond delay="indefinite"/>
                  </p:stCondLst>
                </p:cTn>
                <p:tgtEl>
                  <p:spTgt spid="8"/>
                </p:tgtEl>
              </p:cMediaNode>
            </p:video>
            <p:seq concurrent="1" nextAc="seek">
              <p:cTn id="14" restart="whenNotActive" fill="hold" evtFilter="cancelBubble" nodeType="interactiveSeq">
                <p:stCondLst>
                  <p:cond evt="onClick" delay="0">
                    <p:tgtEl>
                      <p:spTgt spid="3"/>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3"/>
                                        </p:tgtEl>
                                      </p:cBhvr>
                                    </p:cmd>
                                  </p:childTnLst>
                                </p:cTn>
                              </p:par>
                            </p:childTnLst>
                          </p:cTn>
                        </p:par>
                      </p:childTnLst>
                    </p:cTn>
                  </p:par>
                </p:childTnLst>
              </p:cTn>
              <p:nextCondLst>
                <p:cond evt="onClick" delay="0">
                  <p:tgtEl>
                    <p:spTgt spid="3"/>
                  </p:tgtEl>
                </p:cond>
              </p:nextCondLst>
            </p:seq>
            <p:video>
              <p:cMediaNode vol="80000">
                <p:cTn id="19" fill="hold" display="0">
                  <p:stCondLst>
                    <p:cond delay="indefinite"/>
                  </p:stCondLst>
                </p:cTn>
                <p:tgtEl>
                  <p:spTgt spid="3"/>
                </p:tgtEl>
              </p:cMediaNode>
            </p:video>
          </p:childTnLst>
        </p:cTn>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4260</TotalTime>
  <Words>3108</Words>
  <Application>Microsoft Office PowerPoint</Application>
  <PresentationFormat>ワイド画面</PresentationFormat>
  <Paragraphs>500</Paragraphs>
  <Slides>27</Slides>
  <Notes>27</Notes>
  <HiddenSlides>2</HiddenSlides>
  <MMClips>8</MMClips>
  <ScaleCrop>false</ScaleCrop>
  <HeadingPairs>
    <vt:vector size="6" baseType="variant">
      <vt:variant>
        <vt:lpstr>使用されているフォント</vt:lpstr>
      </vt:variant>
      <vt:variant>
        <vt:i4>7</vt:i4>
      </vt:variant>
      <vt:variant>
        <vt:lpstr>テーマ</vt:lpstr>
      </vt:variant>
      <vt:variant>
        <vt:i4>2</vt:i4>
      </vt:variant>
      <vt:variant>
        <vt:lpstr>スライド タイトル</vt:lpstr>
      </vt:variant>
      <vt:variant>
        <vt:i4>27</vt:i4>
      </vt:variant>
    </vt:vector>
  </HeadingPairs>
  <TitlesOfParts>
    <vt:vector size="36" baseType="lpstr">
      <vt:lpstr>RyuminPr5</vt:lpstr>
      <vt:lpstr>メイリオ</vt:lpstr>
      <vt:lpstr>游ゴシック</vt:lpstr>
      <vt:lpstr>游ゴシック Light</vt:lpstr>
      <vt:lpstr>Arial</vt:lpstr>
      <vt:lpstr>Calibri</vt:lpstr>
      <vt:lpstr>Segoe UI</vt:lpstr>
      <vt:lpstr>Office テーマ</vt:lpstr>
      <vt:lpstr>1_Office テーマ</vt:lpstr>
      <vt:lpstr>日齢12　女児</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【Problem list】</vt:lpstr>
      <vt:lpstr>【Assessment and Plan】</vt:lpstr>
      <vt:lpstr>【Assessment and Plan】</vt:lpstr>
      <vt:lpstr>【Assessment and Plan】</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日齢16　M</dc:title>
  <dc:creator>Windows ユーザー</dc:creator>
  <cp:lastModifiedBy>gxuser</cp:lastModifiedBy>
  <cp:revision>401</cp:revision>
  <cp:lastPrinted>2022-02-15T12:25:48Z</cp:lastPrinted>
  <dcterms:created xsi:type="dcterms:W3CDTF">2022-01-10T09:08:53Z</dcterms:created>
  <dcterms:modified xsi:type="dcterms:W3CDTF">2024-10-08T06:13:44Z</dcterms:modified>
</cp:coreProperties>
</file>